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5"/>
  </p:notesMasterIdLst>
  <p:handoutMasterIdLst>
    <p:handoutMasterId r:id="rId96"/>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8" r:id="rId68"/>
    <p:sldId id="339" r:id="rId69"/>
    <p:sldId id="340" r:id="rId70"/>
    <p:sldId id="342" r:id="rId71"/>
    <p:sldId id="343" r:id="rId72"/>
    <p:sldId id="344" r:id="rId73"/>
    <p:sldId id="345" r:id="rId74"/>
    <p:sldId id="346" r:id="rId75"/>
    <p:sldId id="347" r:id="rId76"/>
    <p:sldId id="349" r:id="rId77"/>
    <p:sldId id="350" r:id="rId78"/>
    <p:sldId id="351" r:id="rId79"/>
    <p:sldId id="352" r:id="rId80"/>
    <p:sldId id="353" r:id="rId81"/>
    <p:sldId id="354" r:id="rId82"/>
    <p:sldId id="356" r:id="rId83"/>
    <p:sldId id="357" r:id="rId84"/>
    <p:sldId id="358" r:id="rId85"/>
    <p:sldId id="360" r:id="rId86"/>
    <p:sldId id="361" r:id="rId87"/>
    <p:sldId id="362" r:id="rId88"/>
    <p:sldId id="364" r:id="rId89"/>
    <p:sldId id="365" r:id="rId90"/>
    <p:sldId id="366" r:id="rId91"/>
    <p:sldId id="368" r:id="rId92"/>
    <p:sldId id="369" r:id="rId93"/>
    <p:sldId id="370"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Williams" initials="BW [2]"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A3C11-2251-1C41-9FD0-33E770B81E26}" v="3" dt="2020-12-10T17:04:39.53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4626" autoAdjust="0"/>
  </p:normalViewPr>
  <p:slideViewPr>
    <p:cSldViewPr snapToGrid="0">
      <p:cViewPr varScale="1">
        <p:scale>
          <a:sx n="94" d="100"/>
          <a:sy n="94" d="100"/>
        </p:scale>
        <p:origin x="928" y="184"/>
      </p:cViewPr>
      <p:guideLst>
        <p:guide orient="horz" pos="928"/>
        <p:guide pos="576"/>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D07A3C11-2251-1C41-9FD0-33E770B81E26}"/>
    <pc:docChg chg="custSel modSld modMainMaster">
      <pc:chgData name="Kathryn Leeber" userId="15028f3c-0a13-4345-9369-dac953ae4f16" providerId="ADAL" clId="{D07A3C11-2251-1C41-9FD0-33E770B81E26}" dt="2020-12-17T16:28:58.216" v="11" actId="478"/>
      <pc:docMkLst>
        <pc:docMk/>
      </pc:docMkLst>
      <pc:sldChg chg="modSp mod">
        <pc:chgData name="Kathryn Leeber" userId="15028f3c-0a13-4345-9369-dac953ae4f16" providerId="ADAL" clId="{D07A3C11-2251-1C41-9FD0-33E770B81E26}" dt="2020-12-10T17:03:25.146" v="6" actId="1076"/>
        <pc:sldMkLst>
          <pc:docMk/>
          <pc:sldMk cId="0" sldId="279"/>
        </pc:sldMkLst>
        <pc:spChg chg="mod">
          <ac:chgData name="Kathryn Leeber" userId="15028f3c-0a13-4345-9369-dac953ae4f16" providerId="ADAL" clId="{D07A3C11-2251-1C41-9FD0-33E770B81E26}" dt="2020-12-10T17:03:21.688" v="5" actId="1076"/>
          <ac:spMkLst>
            <pc:docMk/>
            <pc:sldMk cId="0" sldId="279"/>
            <ac:spMk id="2" creationId="{00000000-0000-0000-0000-000000000000}"/>
          </ac:spMkLst>
        </pc:spChg>
        <pc:spChg chg="mod">
          <ac:chgData name="Kathryn Leeber" userId="15028f3c-0a13-4345-9369-dac953ae4f16" providerId="ADAL" clId="{D07A3C11-2251-1C41-9FD0-33E770B81E26}" dt="2020-12-10T17:03:25.146" v="6" actId="1076"/>
          <ac:spMkLst>
            <pc:docMk/>
            <pc:sldMk cId="0" sldId="279"/>
            <ac:spMk id="3" creationId="{00000000-0000-0000-0000-000000000000}"/>
          </ac:spMkLst>
        </pc:spChg>
        <pc:picChg chg="mod">
          <ac:chgData name="Kathryn Leeber" userId="15028f3c-0a13-4345-9369-dac953ae4f16" providerId="ADAL" clId="{D07A3C11-2251-1C41-9FD0-33E770B81E26}" dt="2020-12-10T17:03:17.064" v="4" actId="1076"/>
          <ac:picMkLst>
            <pc:docMk/>
            <pc:sldMk cId="0" sldId="279"/>
            <ac:picMk id="1026" creationId="{00000000-0000-0000-0000-000000000000}"/>
          </ac:picMkLst>
        </pc:picChg>
      </pc:sldChg>
      <pc:sldChg chg="delSp">
        <pc:chgData name="Kathryn Leeber" userId="15028f3c-0a13-4345-9369-dac953ae4f16" providerId="ADAL" clId="{D07A3C11-2251-1C41-9FD0-33E770B81E26}" dt="2020-12-10T17:03:47.958" v="7" actId="478"/>
        <pc:sldMkLst>
          <pc:docMk/>
          <pc:sldMk cId="0" sldId="289"/>
        </pc:sldMkLst>
        <pc:spChg chg="del">
          <ac:chgData name="Kathryn Leeber" userId="15028f3c-0a13-4345-9369-dac953ae4f16" providerId="ADAL" clId="{D07A3C11-2251-1C41-9FD0-33E770B81E26}" dt="2020-12-10T17:03:47.958" v="7" actId="478"/>
          <ac:spMkLst>
            <pc:docMk/>
            <pc:sldMk cId="0" sldId="289"/>
            <ac:spMk id="5" creationId="{00000000-0000-0000-0000-000000000000}"/>
          </ac:spMkLst>
        </pc:spChg>
      </pc:sldChg>
      <pc:sldChg chg="addSp delSp modSp mod">
        <pc:chgData name="Kathryn Leeber" userId="15028f3c-0a13-4345-9369-dac953ae4f16" providerId="ADAL" clId="{D07A3C11-2251-1C41-9FD0-33E770B81E26}" dt="2020-12-17T16:28:58.216" v="11" actId="478"/>
        <pc:sldMkLst>
          <pc:docMk/>
          <pc:sldMk cId="0" sldId="306"/>
        </pc:sldMkLst>
        <pc:spChg chg="add del mod">
          <ac:chgData name="Kathryn Leeber" userId="15028f3c-0a13-4345-9369-dac953ae4f16" providerId="ADAL" clId="{D07A3C11-2251-1C41-9FD0-33E770B81E26}" dt="2020-12-17T16:28:58.216" v="11" actId="478"/>
          <ac:spMkLst>
            <pc:docMk/>
            <pc:sldMk cId="0" sldId="306"/>
            <ac:spMk id="3" creationId="{DE87E687-A6B9-BA41-AF89-6694277B366B}"/>
          </ac:spMkLst>
        </pc:spChg>
        <pc:spChg chg="del">
          <ac:chgData name="Kathryn Leeber" userId="15028f3c-0a13-4345-9369-dac953ae4f16" providerId="ADAL" clId="{D07A3C11-2251-1C41-9FD0-33E770B81E26}" dt="2020-12-10T17:04:39.530" v="8" actId="478"/>
          <ac:spMkLst>
            <pc:docMk/>
            <pc:sldMk cId="0" sldId="306"/>
            <ac:spMk id="7" creationId="{00000000-0000-0000-0000-000000000000}"/>
          </ac:spMkLst>
        </pc:spChg>
        <pc:spChg chg="del">
          <ac:chgData name="Kathryn Leeber" userId="15028f3c-0a13-4345-9369-dac953ae4f16" providerId="ADAL" clId="{D07A3C11-2251-1C41-9FD0-33E770B81E26}" dt="2020-12-17T16:28:56.199" v="9" actId="478"/>
          <ac:spMkLst>
            <pc:docMk/>
            <pc:sldMk cId="0" sldId="306"/>
            <ac:spMk id="51202" creationId="{00000000-0000-0000-0000-000000000000}"/>
          </ac:spMkLst>
        </pc:spChg>
      </pc:sldChg>
      <pc:sldMasterChg chg="modSp mod modSldLayout">
        <pc:chgData name="Kathryn Leeber" userId="15028f3c-0a13-4345-9369-dac953ae4f16" providerId="ADAL" clId="{D07A3C11-2251-1C41-9FD0-33E770B81E26}" dt="2020-12-10T17:02:27.851" v="3" actId="20577"/>
        <pc:sldMasterMkLst>
          <pc:docMk/>
          <pc:sldMasterMk cId="2871921020" sldId="2147483648"/>
        </pc:sldMasterMkLst>
        <pc:spChg chg="mod">
          <ac:chgData name="Kathryn Leeber" userId="15028f3c-0a13-4345-9369-dac953ae4f16" providerId="ADAL" clId="{D07A3C11-2251-1C41-9FD0-33E770B81E26}" dt="2020-12-10T17:02:27.851" v="3" actId="20577"/>
          <ac:spMkLst>
            <pc:docMk/>
            <pc:sldMasterMk cId="2871921020" sldId="2147483648"/>
            <ac:spMk id="7" creationId="{21F38BD8-3F75-CE4C-AFEF-0C6B45F77F8C}"/>
          </ac:spMkLst>
        </pc:spChg>
        <pc:sldLayoutChg chg="modSp mod">
          <pc:chgData name="Kathryn Leeber" userId="15028f3c-0a13-4345-9369-dac953ae4f16" providerId="ADAL" clId="{D07A3C11-2251-1C41-9FD0-33E770B81E26}" dt="2020-12-10T17:02:23.186" v="1" actId="20577"/>
          <pc:sldLayoutMkLst>
            <pc:docMk/>
            <pc:sldMasterMk cId="2871921020" sldId="2147483648"/>
            <pc:sldLayoutMk cId="3047549913" sldId="2147483649"/>
          </pc:sldLayoutMkLst>
          <pc:spChg chg="mod">
            <ac:chgData name="Kathryn Leeber" userId="15028f3c-0a13-4345-9369-dac953ae4f16" providerId="ADAL" clId="{D07A3C11-2251-1C41-9FD0-33E770B81E26}" dt="2020-12-10T17:02:23.186" v="1"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993F8B41-0AA2-714E-BCA5-E18F1662B8FA}"/>
    <pc:docChg chg="custSel modSld">
      <pc:chgData name="Kathryn Leeber" userId="15028f3c-0a13-4345-9369-dac953ae4f16" providerId="ADAL" clId="{993F8B41-0AA2-714E-BCA5-E18F1662B8FA}" dt="2020-10-08T16:23:27.791" v="9" actId="962"/>
      <pc:docMkLst>
        <pc:docMk/>
      </pc:docMkLst>
      <pc:sldChg chg="addSp delSp modSp mod">
        <pc:chgData name="Kathryn Leeber" userId="15028f3c-0a13-4345-9369-dac953ae4f16" providerId="ADAL" clId="{993F8B41-0AA2-714E-BCA5-E18F1662B8FA}" dt="2020-10-08T16:23:27.791" v="9" actId="962"/>
        <pc:sldMkLst>
          <pc:docMk/>
          <pc:sldMk cId="1732698309" sldId="258"/>
        </pc:sldMkLst>
        <pc:spChg chg="mod">
          <ac:chgData name="Kathryn Leeber" userId="15028f3c-0a13-4345-9369-dac953ae4f16" providerId="ADAL" clId="{993F8B41-0AA2-714E-BCA5-E18F1662B8FA}" dt="2020-10-06T20:20:04.558" v="1" actId="207"/>
          <ac:spMkLst>
            <pc:docMk/>
            <pc:sldMk cId="1732698309" sldId="258"/>
            <ac:spMk id="19" creationId="{A58A35F8-EA88-094E-8EAD-88FE6A07C447}"/>
          </ac:spMkLst>
        </pc:spChg>
        <pc:picChg chg="add mod">
          <ac:chgData name="Kathryn Leeber" userId="15028f3c-0a13-4345-9369-dac953ae4f16" providerId="ADAL" clId="{993F8B41-0AA2-714E-BCA5-E18F1662B8FA}" dt="2020-10-08T16:23:27.791" v="9" actId="962"/>
          <ac:picMkLst>
            <pc:docMk/>
            <pc:sldMk cId="1732698309" sldId="258"/>
            <ac:picMk id="3" creationId="{A46A8DB3-5D65-B946-A6EC-CD8714EF2F43}"/>
          </ac:picMkLst>
        </pc:picChg>
        <pc:picChg chg="del">
          <ac:chgData name="Kathryn Leeber" userId="15028f3c-0a13-4345-9369-dac953ae4f16" providerId="ADAL" clId="{993F8B41-0AA2-714E-BCA5-E18F1662B8FA}" dt="2020-10-08T16:23:11.798" v="2" actId="478"/>
          <ac:picMkLst>
            <pc:docMk/>
            <pc:sldMk cId="1732698309" sldId="258"/>
            <ac:picMk id="5" creationId="{72745D91-033E-FE49-8C69-8A2627DA39F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12/17/20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a:latin typeface="Times New Roman" charset="0"/>
              <a:ea typeface="MS PGothic" charset="-128"/>
            </a:endParaRPr>
          </a:p>
          <a:p>
            <a:r>
              <a:rPr lang="en-US" altLang="en-US">
                <a:latin typeface="Times New Roman" charset="0"/>
                <a:ea typeface="MS PGothic" charset="-128"/>
              </a:rPr>
              <a:t>Shock and Resuscitation</a:t>
            </a:r>
          </a:p>
          <a:p>
            <a:r>
              <a:rPr lang="en-US" altLang="en-US">
                <a:latin typeface="Times New Roman" charset="0"/>
                <a:ea typeface="MS PGothic" charset="-128"/>
              </a:rPr>
              <a:t>Applies a fundamental knowledge of the causes, pathophysiology, and management of shock, respiratory failure or arrest, cardiac failure or arrest, and post resuscitation management.</a:t>
            </a:r>
          </a:p>
          <a:p>
            <a:endParaRPr lang="en-US" altLang="en-US">
              <a:latin typeface="Times New Roman" charset="0"/>
              <a:ea typeface="MS PGothic"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0BC1454-C0A6-7740-A1D1-7168F37A92B6}" type="slidenum">
              <a:rPr lang="en-US" altLang="en-US" sz="1200"/>
              <a:pPr/>
              <a:t>2</a:t>
            </a:fld>
            <a:endParaRPr lang="en-US" altLang="en-US" sz="1200"/>
          </a:p>
        </p:txBody>
      </p:sp>
    </p:spTree>
    <p:extLst>
      <p:ext uri="{BB962C8B-B14F-4D97-AF65-F5344CB8AC3E}">
        <p14:creationId xmlns:p14="http://schemas.microsoft.com/office/powerpoint/2010/main" val="181076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E. Blood pressure is the pressure of blood within the vessels at any moment in time.</a:t>
            </a:r>
          </a:p>
          <a:p>
            <a:r>
              <a:rPr lang="en-IN" altLang="en-US" dirty="0">
                <a:latin typeface="Times New Roman" charset="0"/>
                <a:ea typeface="MS PGothic" charset="-128"/>
              </a:rPr>
              <a:t> 	1. Systolic pressure is the peak arterial pressure, or pressure generated every time the heart contracts.</a:t>
            </a:r>
          </a:p>
          <a:p>
            <a:r>
              <a:rPr lang="en-IN" altLang="en-US" dirty="0">
                <a:latin typeface="Times New Roman" charset="0"/>
                <a:ea typeface="MS PGothic" charset="-128"/>
              </a:rPr>
              <a:t> 	2. Diastolic pressure is the pressure maintained within the arteries while the heart rests between heartbeats.</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2FF30FE-AD2F-4841-80AB-803FF367B262}" type="slidenum">
              <a:rPr lang="en-US" altLang="en-US" sz="1200"/>
              <a:pPr/>
              <a:t>11</a:t>
            </a:fld>
            <a:endParaRPr lang="en-US" altLang="en-US" sz="1200"/>
          </a:p>
        </p:txBody>
      </p:sp>
    </p:spTree>
    <p:extLst>
      <p:ext uri="{BB962C8B-B14F-4D97-AF65-F5344CB8AC3E}">
        <p14:creationId xmlns:p14="http://schemas.microsoft.com/office/powerpoint/2010/main" val="75499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3. Pulse pressure is the difference between the systolic and diastolic pressures (systolic – diastolic = pulse pressure).</a:t>
            </a:r>
          </a:p>
          <a:p>
            <a:r>
              <a:rPr lang="en-IN" altLang="en-US" dirty="0">
                <a:latin typeface="Times New Roman" charset="0"/>
                <a:ea typeface="MS PGothic" charset="-128"/>
              </a:rPr>
              <a:t> 	a. It signifies the amount of force the heart generates with each contraction.</a:t>
            </a:r>
          </a:p>
          <a:p>
            <a:r>
              <a:rPr lang="en-IN" altLang="en-US" dirty="0">
                <a:latin typeface="Times New Roman" charset="0"/>
                <a:ea typeface="MS PGothic" charset="-128"/>
              </a:rPr>
              <a:t> 	b. A pulse pressure less than 25 mm Hg may be seen in patients with shock.</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3E7C4A4-F7A3-A74F-A5B5-6C7878990FE9}" type="slidenum">
              <a:rPr lang="en-US" altLang="en-US" sz="1200"/>
              <a:pPr/>
              <a:t>12</a:t>
            </a:fld>
            <a:endParaRPr lang="en-US" altLang="en-US" sz="1200"/>
          </a:p>
        </p:txBody>
      </p:sp>
    </p:spTree>
    <p:extLst>
      <p:ext uri="{BB962C8B-B14F-4D97-AF65-F5344CB8AC3E}">
        <p14:creationId xmlns:p14="http://schemas.microsoft.com/office/powerpoint/2010/main" val="189715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Blood flow through the capillary beds is regulated by the capillary sphincters (circular muscular walls that constrict and dilate).</a:t>
            </a:r>
          </a:p>
          <a:p>
            <a:r>
              <a:rPr lang="en-US" altLang="en-US" dirty="0">
                <a:latin typeface="Times New Roman" charset="0"/>
                <a:ea typeface="MS PGothic" charset="-128"/>
              </a:rPr>
              <a:t> 	1. These sphincters are under the control of the autonomic nervous system, which regulates involuntary functions such as sweating and digestion.</a:t>
            </a:r>
          </a:p>
          <a:p>
            <a:r>
              <a:rPr lang="en-US" altLang="en-US" dirty="0">
                <a:latin typeface="Times New Roman" charset="0"/>
                <a:ea typeface="MS PGothic" charset="-128"/>
              </a:rPr>
              <a:t> 	2. Capillary sphincters also respond to other stimuli, such as:</a:t>
            </a:r>
          </a:p>
          <a:p>
            <a:r>
              <a:rPr lang="en-US" altLang="en-US" dirty="0">
                <a:latin typeface="Times New Roman" charset="0"/>
                <a:ea typeface="MS PGothic" charset="-128"/>
              </a:rPr>
              <a:t> 		a. Heat</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Cold</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need for oxygen</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The need for waste removal</a:t>
            </a:r>
          </a:p>
          <a:p>
            <a:r>
              <a:rPr lang="en-US" altLang="en-US" dirty="0">
                <a:latin typeface="Times New Roman" charset="0"/>
                <a:ea typeface="MS PGothic" charset="-128"/>
              </a:rPr>
              <a:t> 	3. Regulation of blood flow is determined by cellular needs.</a:t>
            </a:r>
          </a:p>
          <a:p>
            <a:r>
              <a:rPr lang="en-US" altLang="en-US" dirty="0">
                <a:latin typeface="Times New Roman" charset="0"/>
                <a:ea typeface="MS PGothic" charset="-128"/>
              </a:rPr>
              <a:t>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48A6B32-0870-3147-A533-5A3A69C5F148}" type="slidenum">
              <a:rPr lang="en-US" altLang="en-US" sz="1200"/>
              <a:pPr/>
              <a:t>13</a:t>
            </a:fld>
            <a:endParaRPr lang="en-US" altLang="en-US" sz="1200"/>
          </a:p>
        </p:txBody>
      </p:sp>
    </p:spTree>
    <p:extLst>
      <p:ext uri="{BB962C8B-B14F-4D97-AF65-F5344CB8AC3E}">
        <p14:creationId xmlns:p14="http://schemas.microsoft.com/office/powerpoint/2010/main" val="185898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G. Perfusion also requires adequate:</a:t>
            </a:r>
          </a:p>
          <a:p>
            <a:r>
              <a:rPr lang="en-IN" altLang="en-US" dirty="0">
                <a:latin typeface="Times New Roman" charset="0"/>
                <a:ea typeface="MS PGothic" charset="-128"/>
              </a:rPr>
              <a:t> 	1. Oxygen exchange in the lungs</a:t>
            </a:r>
          </a:p>
          <a:p>
            <a:r>
              <a:rPr lang="en-IN" altLang="en-US" dirty="0">
                <a:latin typeface="Times New Roman" charset="0"/>
                <a:ea typeface="MS PGothic" charset="-128"/>
              </a:rPr>
              <a:t> 	2. Nutrients in the form of glucose in the blood</a:t>
            </a:r>
          </a:p>
          <a:p>
            <a:r>
              <a:rPr lang="en-IN" altLang="en-US" dirty="0">
                <a:latin typeface="Times New Roman" charset="0"/>
                <a:ea typeface="MS PGothic" charset="-128"/>
              </a:rPr>
              <a:t> 	3. Waste removal, primarily through the lungs</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97C8DFD-8372-FB43-B668-44E8516BD1DD}" type="slidenum">
              <a:rPr lang="en-US" altLang="en-US" sz="1200"/>
              <a:pPr/>
              <a:t>14</a:t>
            </a:fld>
            <a:endParaRPr lang="en-US" altLang="en-US" sz="1200"/>
          </a:p>
        </p:txBody>
      </p:sp>
    </p:spTree>
    <p:extLst>
      <p:ext uri="{BB962C8B-B14F-4D97-AF65-F5344CB8AC3E}">
        <p14:creationId xmlns:p14="http://schemas.microsoft.com/office/powerpoint/2010/main" val="20617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H. Mechanisms are in place to help support the respiratory and cardiovascular systems when the need for perfusion of vital organs is increased.</a:t>
            </a:r>
          </a:p>
          <a:p>
            <a:r>
              <a:rPr lang="en-IN" altLang="en-US" dirty="0">
                <a:latin typeface="Times New Roman" charset="0"/>
                <a:ea typeface="MS PGothic" charset="-128"/>
              </a:rPr>
              <a:t> 	1. Includes the autonomic nervous system and hormones</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74E0374-8792-0348-BA0E-3977C567132D}" type="slidenum">
              <a:rPr lang="en-US" altLang="en-US" sz="1200"/>
              <a:pPr/>
              <a:t>15</a:t>
            </a:fld>
            <a:endParaRPr lang="en-US" altLang="en-US" sz="1200"/>
          </a:p>
        </p:txBody>
      </p:sp>
    </p:spTree>
    <p:extLst>
      <p:ext uri="{BB962C8B-B14F-4D97-AF65-F5344CB8AC3E}">
        <p14:creationId xmlns:p14="http://schemas.microsoft.com/office/powerpoint/2010/main" val="123647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a. The sympathetic side of the autonomic nervous system, which is responsible for the fight-or-flight response, will assume more control of the body’s functions during a state of shock.</a:t>
            </a:r>
          </a:p>
          <a:p>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This response by the autonomic nervous system causes the release of hormones such as epinephrine and norepinephrine.</a:t>
            </a:r>
          </a:p>
          <a:p>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Hormones cause an increase in heart rate and in the strength of cardiac contractions, as well as vasoconstriction in nonessential areas, primarily in the skin and gastrointestinal tract (peripheral vasoconstriction).</a:t>
            </a:r>
          </a:p>
          <a:p>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This response causes all the signs and symptoms of shock in a patient.</a:t>
            </a:r>
          </a:p>
          <a:p>
            <a:endParaRPr lang="en-US" altLang="en-US" dirty="0">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570516E-3851-754B-A62D-FDCF412C743E}" type="slidenum">
              <a:rPr lang="en-US" altLang="en-US" sz="1200"/>
              <a:pPr/>
              <a:t>16</a:t>
            </a:fld>
            <a:endParaRPr lang="en-US" altLang="en-US" sz="1200"/>
          </a:p>
        </p:txBody>
      </p:sp>
    </p:spTree>
    <p:extLst>
      <p:ext uri="{BB962C8B-B14F-4D97-AF65-F5344CB8AC3E}">
        <p14:creationId xmlns:p14="http://schemas.microsoft.com/office/powerpoint/2010/main" val="17252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Causes of Shock</a:t>
            </a:r>
          </a:p>
          <a:p>
            <a:r>
              <a:rPr lang="en-US" sz="1200" b="0" kern="1200" dirty="0">
                <a:solidFill>
                  <a:schemeClr val="tx1"/>
                </a:solidFill>
                <a:effectLst/>
                <a:latin typeface="Times New Roman" pitchFamily="18" charset="0"/>
                <a:ea typeface="MS PGothic" pitchFamily="34" charset="-128"/>
                <a:cs typeface="+mn-cs"/>
              </a:rPr>
              <a:t>A. There are many different types of shock that result from three basic causes: pump failure, poor vessel function, and low fluid volume (See Table 13-1).</a:t>
            </a:r>
          </a:p>
          <a:p>
            <a:endParaRPr lang="en-US" altLang="en-US" dirty="0">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C5CE7C8-B267-CF46-9CB0-1ED73BA5D84D}" type="slidenum">
              <a:rPr lang="en-US" altLang="en-US" sz="1200"/>
              <a:pPr/>
              <a:t>17</a:t>
            </a:fld>
            <a:endParaRPr lang="en-US" altLang="en-US" sz="1200"/>
          </a:p>
        </p:txBody>
      </p:sp>
    </p:spTree>
    <p:extLst>
      <p:ext uri="{BB962C8B-B14F-4D97-AF65-F5344CB8AC3E}">
        <p14:creationId xmlns:p14="http://schemas.microsoft.com/office/powerpoint/2010/main" val="175531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illustration on this slide shows the three basic causes of shock and impaired tissue perfusion. A. Pump failure. B. Low fluid volume. C. Poor vessel function. </a:t>
            </a: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F395467-DC30-0D44-A873-598141079E75}" type="slidenum">
              <a:rPr lang="en-US" altLang="en-US" sz="1200"/>
              <a:pPr/>
              <a:t>18</a:t>
            </a:fld>
            <a:endParaRPr lang="en-US" altLang="en-US" sz="1200"/>
          </a:p>
        </p:txBody>
      </p:sp>
    </p:spTree>
    <p:extLst>
      <p:ext uri="{BB962C8B-B14F-4D97-AF65-F5344CB8AC3E}">
        <p14:creationId xmlns:p14="http://schemas.microsoft.com/office/powerpoint/2010/main" val="1533084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table on this slide lists the types of shock resulting from three basic causes. </a:t>
            </a: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A0DED23-A9AE-DF48-A56E-E3027DEDFDB6}" type="slidenum">
              <a:rPr lang="en-US" altLang="en-US" sz="1200"/>
              <a:pPr/>
              <a:t>19</a:t>
            </a:fld>
            <a:endParaRPr lang="en-US" altLang="en-US" sz="1200"/>
          </a:p>
        </p:txBody>
      </p:sp>
    </p:spTree>
    <p:extLst>
      <p:ext uri="{BB962C8B-B14F-4D97-AF65-F5344CB8AC3E}">
        <p14:creationId xmlns:p14="http://schemas.microsoft.com/office/powerpoint/2010/main" val="104429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Types of Shock</a:t>
            </a:r>
          </a:p>
          <a:p>
            <a:r>
              <a:rPr lang="en-IN" altLang="en-US" dirty="0">
                <a:latin typeface="Times New Roman" charset="0"/>
                <a:ea typeface="MS PGothic" charset="-128"/>
              </a:rPr>
              <a:t>A. Cardiogenic shock</a:t>
            </a:r>
          </a:p>
          <a:p>
            <a:r>
              <a:rPr lang="en-IN" altLang="en-US" dirty="0">
                <a:latin typeface="Times New Roman" charset="0"/>
                <a:ea typeface="MS PGothic" charset="-128"/>
              </a:rPr>
              <a:t> 	1. Caused by inadequate function of the heart, or pump failure.</a:t>
            </a:r>
          </a:p>
          <a:p>
            <a:r>
              <a:rPr lang="en-IN" altLang="en-US" dirty="0">
                <a:latin typeface="Times New Roman" charset="0"/>
                <a:ea typeface="MS PGothic" charset="-128"/>
              </a:rPr>
              <a:t> 	2. A major effect is the backup of blood into the pulmonary vessels.</a:t>
            </a:r>
          </a:p>
          <a:p>
            <a:r>
              <a:rPr lang="en-IN" altLang="en-US" dirty="0">
                <a:latin typeface="Times New Roman" charset="0"/>
                <a:ea typeface="MS PGothic" charset="-128"/>
              </a:rPr>
              <a:t> 	3. The resulting buildup of pulmonary fluid is called pulmonary edema.</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B9CD109-0E1D-E847-800C-D78C99F60A51}" type="slidenum">
              <a:rPr lang="en-US" altLang="en-US" sz="1200"/>
              <a:pPr/>
              <a:t>20</a:t>
            </a:fld>
            <a:endParaRPr lang="en-US" altLang="en-US" sz="1200"/>
          </a:p>
        </p:txBody>
      </p:sp>
    </p:spTree>
    <p:extLst>
      <p:ext uri="{BB962C8B-B14F-4D97-AF65-F5344CB8AC3E}">
        <p14:creationId xmlns:p14="http://schemas.microsoft.com/office/powerpoint/2010/main" val="6515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 </a:t>
            </a:r>
          </a:p>
          <a:p>
            <a:endParaRPr lang="en-US" altLang="en-US" b="1">
              <a:latin typeface="Times New Roman" charset="0"/>
              <a:ea typeface="MS PGothic" charset="-128"/>
            </a:endParaRPr>
          </a:p>
          <a:p>
            <a:r>
              <a:rPr lang="en-US" altLang="en-US">
                <a:latin typeface="Times New Roman" charset="0"/>
                <a:ea typeface="MS PGothic" charset="-128"/>
              </a:rPr>
              <a:t>Pathophysiology</a:t>
            </a:r>
          </a:p>
          <a:p>
            <a:r>
              <a:rPr lang="en-US" altLang="en-US">
                <a:latin typeface="Times New Roman" charset="0"/>
                <a:ea typeface="MS PGothic" charset="-128"/>
              </a:rPr>
              <a:t>Applies fundamental knowledge of the pathophysiology of respiration and perfusion to patient assessment and management.</a:t>
            </a:r>
          </a:p>
          <a:p>
            <a:endParaRPr lang="en-US" altLang="en-US">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E7B770A-DE04-7B46-838F-8EBC2CCE2A0C}" type="slidenum">
              <a:rPr lang="en-US" altLang="en-US" sz="1200"/>
              <a:pPr/>
              <a:t>3</a:t>
            </a:fld>
            <a:endParaRPr lang="en-US" altLang="en-US" sz="1200"/>
          </a:p>
        </p:txBody>
      </p:sp>
    </p:spTree>
    <p:extLst>
      <p:ext uri="{BB962C8B-B14F-4D97-AF65-F5344CB8AC3E}">
        <p14:creationId xmlns:p14="http://schemas.microsoft.com/office/powerpoint/2010/main" val="156205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4. Cardiogenic shock develops when the heart cannot maintain sufficient output to meet the demands of the body.</a:t>
            </a:r>
          </a:p>
          <a:p>
            <a:r>
              <a:rPr lang="en-IN" altLang="en-US" dirty="0">
                <a:latin typeface="Times New Roman" charset="0"/>
                <a:ea typeface="MS PGothic" charset="-128"/>
              </a:rPr>
              <a:t> 	a. Cardiac output is the volume of blood that the heart can pump per minute, and it is dependent upon several factors.</a:t>
            </a:r>
          </a:p>
          <a:p>
            <a:r>
              <a:rPr lang="en-IN" altLang="en-US" dirty="0">
                <a:latin typeface="Times New Roman" charset="0"/>
                <a:ea typeface="MS PGothic" charset="-128"/>
              </a:rPr>
              <a:t> 		i. The heart must have adequate strength, which is largely determined by the ability of the heart muscle to contract (myocardial contractility).</a:t>
            </a:r>
          </a:p>
          <a:p>
            <a:r>
              <a:rPr lang="en-IN" altLang="en-US" dirty="0">
                <a:latin typeface="Times New Roman" charset="0"/>
                <a:ea typeface="MS PGothic" charset="-128"/>
              </a:rPr>
              <a:t> 		ii. The heart must receive adequate blood to pump (preload).</a:t>
            </a:r>
          </a:p>
          <a:p>
            <a:r>
              <a:rPr lang="en-IN" altLang="en-US" dirty="0">
                <a:latin typeface="Times New Roman" charset="0"/>
                <a:ea typeface="MS PGothic" charset="-128"/>
              </a:rPr>
              <a:t> 		iii. The resistance to flow in the peripheral circulation must be appropriate (afterload).</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70DCCEB-D25C-D446-AE59-7C5ADF2600A7}" type="slidenum">
              <a:rPr lang="en-US" altLang="en-US" sz="1200"/>
              <a:pPr/>
              <a:t>21</a:t>
            </a:fld>
            <a:endParaRPr lang="en-US" altLang="en-US" sz="1200"/>
          </a:p>
        </p:txBody>
      </p:sp>
    </p:spTree>
    <p:extLst>
      <p:ext uri="{BB962C8B-B14F-4D97-AF65-F5344CB8AC3E}">
        <p14:creationId xmlns:p14="http://schemas.microsoft.com/office/powerpoint/2010/main" val="211981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B. Obstructive shock</a:t>
            </a:r>
          </a:p>
          <a:p>
            <a:r>
              <a:rPr lang="en-IN" altLang="en-US" dirty="0">
                <a:latin typeface="Times New Roman" charset="0"/>
                <a:ea typeface="MS PGothic" charset="-128"/>
              </a:rPr>
              <a:t> 	1. Obstructive shock is caused by a mechanical obstruction that prevents an adequate volume of blood from filling the heart chambers.</a:t>
            </a:r>
          </a:p>
          <a:p>
            <a:r>
              <a:rPr lang="en-IN" altLang="en-US" dirty="0">
                <a:latin typeface="Times New Roman" charset="0"/>
                <a:ea typeface="MS PGothic" charset="-128"/>
              </a:rPr>
              <a:t> 	2. Three of the most common examples:</a:t>
            </a:r>
          </a:p>
          <a:p>
            <a:r>
              <a:rPr lang="en-IN" altLang="en-US" dirty="0">
                <a:latin typeface="Times New Roman" charset="0"/>
                <a:ea typeface="MS PGothic" charset="-128"/>
              </a:rPr>
              <a:t> 		a. Cardiac tamponade</a:t>
            </a:r>
          </a:p>
          <a:p>
            <a:r>
              <a:rPr lang="en-IN" altLang="en-US" dirty="0">
                <a:latin typeface="Times New Roman" charset="0"/>
                <a:ea typeface="MS PGothic" charset="-128"/>
              </a:rPr>
              <a:t> 		b. Tension pneumothorax</a:t>
            </a:r>
          </a:p>
          <a:p>
            <a:r>
              <a:rPr lang="en-IN" altLang="en-US" dirty="0">
                <a:latin typeface="Times New Roman" charset="0"/>
                <a:ea typeface="MS PGothic" charset="-128"/>
              </a:rPr>
              <a:t> 		c. Pulmonary embolism</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FD25CD7-EC4C-1A40-A61B-ADBD282C5231}" type="slidenum">
              <a:rPr lang="en-US" altLang="en-US" sz="1200"/>
              <a:pPr/>
              <a:t>22</a:t>
            </a:fld>
            <a:endParaRPr lang="en-US" altLang="en-US" sz="1200"/>
          </a:p>
        </p:txBody>
      </p:sp>
    </p:spTree>
    <p:extLst>
      <p:ext uri="{BB962C8B-B14F-4D97-AF65-F5344CB8AC3E}">
        <p14:creationId xmlns:p14="http://schemas.microsoft.com/office/powerpoint/2010/main" val="933286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a. Cardiac tamponade (pericardial tamponade)</a:t>
            </a:r>
          </a:p>
          <a:p>
            <a:r>
              <a:rPr lang="en-IN" altLang="en-US" dirty="0">
                <a:latin typeface="Times New Roman" charset="0"/>
                <a:ea typeface="MS PGothic" charset="-128"/>
              </a:rPr>
              <a:t> 	i. A collection of fluid between the pericardial sac and the myocardium is called a pericardial effusion. If the effusion becomes large enough, it can prevent the ventricles from filling with blood—a condition called cardiac tamponade.</a:t>
            </a:r>
          </a:p>
          <a:p>
            <a:r>
              <a:rPr lang="en-IN" altLang="en-US" dirty="0">
                <a:latin typeface="Times New Roman" charset="0"/>
                <a:ea typeface="MS PGothic" charset="-128"/>
              </a:rPr>
              <a:t> 	ii. Caused by blunt or penetrating trauma that causes hemorrhage around the heart.</a:t>
            </a:r>
          </a:p>
          <a:p>
            <a:r>
              <a:rPr lang="en-IN" altLang="en-US" dirty="0">
                <a:latin typeface="Times New Roman" charset="0"/>
                <a:ea typeface="MS PGothic" charset="-128"/>
              </a:rPr>
              <a:t> 	iii. Signs and symptoms of cardiac tamponade are referred to as Beck triad: the presence of jugular vein distention, muffled heart sounds, and a narrowing pulse pressure where the systolic and diastolic blood pressures start to merge.</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B112212-25B4-594D-8898-ADB165AFF1AF}" type="slidenum">
              <a:rPr lang="en-US" altLang="en-US" sz="1200"/>
              <a:pPr/>
              <a:t>23</a:t>
            </a:fld>
            <a:endParaRPr lang="en-US" altLang="en-US" sz="1200"/>
          </a:p>
        </p:txBody>
      </p:sp>
    </p:spTree>
    <p:extLst>
      <p:ext uri="{BB962C8B-B14F-4D97-AF65-F5344CB8AC3E}">
        <p14:creationId xmlns:p14="http://schemas.microsoft.com/office/powerpoint/2010/main" val="521664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b. Tension pneumothorax</a:t>
            </a:r>
          </a:p>
          <a:p>
            <a:r>
              <a:rPr lang="en-IN" altLang="en-US" dirty="0">
                <a:latin typeface="Times New Roman" charset="0"/>
                <a:ea typeface="MS PGothic" charset="-128"/>
              </a:rPr>
              <a:t> 	i. Caused by damage to lung tissue</a:t>
            </a:r>
          </a:p>
          <a:p>
            <a:r>
              <a:rPr lang="en-IN" altLang="en-US" dirty="0">
                <a:latin typeface="Times New Roman" charset="0"/>
                <a:ea typeface="MS PGothic" charset="-128"/>
              </a:rPr>
              <a:t> 	ii. Air normally held within the lung escapes into the chest cavity.</a:t>
            </a:r>
          </a:p>
          <a:p>
            <a:r>
              <a:rPr lang="en-IN" altLang="en-US" dirty="0">
                <a:latin typeface="Times New Roman" charset="0"/>
                <a:ea typeface="MS PGothic" charset="-128"/>
              </a:rPr>
              <a:t>	iii. The lung collapses, and if the pneumothorax is left untreated, air will accumulate in the chest cavity and apply pressure to the organs, including the heart and great vessels.</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28A8AD0-FAB2-1945-9300-28F3CE5D5DA9}" type="slidenum">
              <a:rPr lang="en-US" altLang="en-US" sz="1200"/>
              <a:pPr/>
              <a:t>24</a:t>
            </a:fld>
            <a:endParaRPr lang="en-US" altLang="en-US" sz="1200"/>
          </a:p>
        </p:txBody>
      </p:sp>
    </p:spTree>
    <p:extLst>
      <p:ext uri="{BB962C8B-B14F-4D97-AF65-F5344CB8AC3E}">
        <p14:creationId xmlns:p14="http://schemas.microsoft.com/office/powerpoint/2010/main" val="1587895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c. Pulmonary embolism</a:t>
            </a:r>
          </a:p>
          <a:p>
            <a:r>
              <a:rPr lang="en-IN" altLang="en-US" dirty="0">
                <a:latin typeface="Times New Roman" charset="0"/>
                <a:ea typeface="MS PGothic" charset="-128"/>
              </a:rPr>
              <a:t> 	i. A blood clot that occurs in the pulmonary circulation that blocks the flow of blood through the pulmonary vessels.</a:t>
            </a:r>
          </a:p>
          <a:p>
            <a:r>
              <a:rPr lang="en-IN" altLang="en-US" dirty="0">
                <a:latin typeface="Times New Roman" charset="0"/>
                <a:ea typeface="MS PGothic" charset="-128"/>
              </a:rPr>
              <a:t> 	ii. When a massive pulmonary embolism occurs, it can prevent blood from being pumped from the right side of the heart to the left, resulting in complete backup of blood in the right ventricle and leading to catastrophic obstructive shock and complete pump failure.</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EF1BE96-D882-884B-BAC9-0119EB8A8557}" type="slidenum">
              <a:rPr lang="en-US" altLang="en-US" sz="1200"/>
              <a:pPr/>
              <a:t>25</a:t>
            </a:fld>
            <a:endParaRPr lang="en-US" altLang="en-US" sz="1200"/>
          </a:p>
        </p:txBody>
      </p:sp>
    </p:spTree>
    <p:extLst>
      <p:ext uri="{BB962C8B-B14F-4D97-AF65-F5344CB8AC3E}">
        <p14:creationId xmlns:p14="http://schemas.microsoft.com/office/powerpoint/2010/main" val="975630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C. Distributive shock</a:t>
            </a:r>
          </a:p>
          <a:p>
            <a:r>
              <a:rPr lang="en-IN" altLang="en-US" dirty="0">
                <a:latin typeface="Times New Roman" charset="0"/>
                <a:ea typeface="MS PGothic" charset="-128"/>
              </a:rPr>
              <a:t> 	1. Results when there is widespread dilation of small arterioles, small venules, or both</a:t>
            </a:r>
          </a:p>
          <a:p>
            <a:r>
              <a:rPr lang="en-IN" altLang="en-US" dirty="0">
                <a:latin typeface="Times New Roman" charset="0"/>
                <a:ea typeface="MS PGothic" charset="-128"/>
              </a:rPr>
              <a:t> 	2. The circulating blood volume pools in the expanded vascular beds and tissue perfusion decreases.</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E206A78-C9F4-084F-9E28-BFBC3D277A69}" type="slidenum">
              <a:rPr lang="en-US" altLang="en-US" sz="1200"/>
              <a:pPr/>
              <a:t>26</a:t>
            </a:fld>
            <a:endParaRPr lang="en-US" altLang="en-US" sz="1200"/>
          </a:p>
        </p:txBody>
      </p:sp>
    </p:spTree>
    <p:extLst>
      <p:ext uri="{BB962C8B-B14F-4D97-AF65-F5344CB8AC3E}">
        <p14:creationId xmlns:p14="http://schemas.microsoft.com/office/powerpoint/2010/main" val="1390051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3. Septic shock</a:t>
            </a:r>
          </a:p>
          <a:p>
            <a:r>
              <a:rPr lang="en-IN" altLang="en-US" dirty="0">
                <a:latin typeface="Times New Roman" charset="0"/>
                <a:ea typeface="MS PGothic" charset="-128"/>
              </a:rPr>
              <a:t> 	a. Occurs as result of severe infections, usually bacterial, in which toxins are generated by the bacteria or by infected body tissues.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IN"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Widespread dilation of vessels, combined with plasma loss through the injured vessel walls, results in shock.</a:t>
            </a:r>
          </a:p>
          <a:p>
            <a:endParaRPr lang="en-IN"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0F77816-E8E6-7440-84C9-36D28D9701C0}" type="slidenum">
              <a:rPr lang="en-US" altLang="en-US" sz="1200"/>
              <a:pPr/>
              <a:t>27</a:t>
            </a:fld>
            <a:endParaRPr lang="en-US" altLang="en-US" sz="1200"/>
          </a:p>
        </p:txBody>
      </p:sp>
    </p:spTree>
    <p:extLst>
      <p:ext uri="{BB962C8B-B14F-4D97-AF65-F5344CB8AC3E}">
        <p14:creationId xmlns:p14="http://schemas.microsoft.com/office/powerpoint/2010/main" val="114326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b. Widespread dilation of vessels, in combination with plasma loss through the injured vessel walls, results in shock.</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FDE4FB1D-8D9D-E74D-9770-18DEAB407227}" type="slidenum">
              <a:rPr lang="en-US" altLang="en-US" sz="1200"/>
              <a:pPr/>
              <a:t>28</a:t>
            </a:fld>
            <a:endParaRPr lang="en-US" altLang="en-US" sz="1200"/>
          </a:p>
        </p:txBody>
      </p:sp>
    </p:spTree>
    <p:extLst>
      <p:ext uri="{BB962C8B-B14F-4D97-AF65-F5344CB8AC3E}">
        <p14:creationId xmlns:p14="http://schemas.microsoft.com/office/powerpoint/2010/main" val="1627071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4. Neurogenic shock</a:t>
            </a:r>
          </a:p>
          <a:p>
            <a:r>
              <a:rPr lang="en-IN" altLang="en-US" dirty="0">
                <a:latin typeface="Times New Roman" charset="0"/>
                <a:ea typeface="MS PGothic" charset="-128"/>
              </a:rPr>
              <a:t> 	a. Usually the result of high spinal-cord injury</a:t>
            </a:r>
          </a:p>
          <a:p>
            <a:r>
              <a:rPr lang="en-IN" sz="1200" kern="1200" dirty="0">
                <a:solidFill>
                  <a:schemeClr val="tx1"/>
                </a:solidFill>
                <a:effectLst/>
                <a:latin typeface="Times New Roman" charset="0"/>
                <a:ea typeface="MS PGothic"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Muscles in the walls of the blood vessels are cut off from the sympathetic nervous system and nerve impulses that cause them to contract.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All vessels below the level of the spinal cord injury dilate widely, increasing the size and capacity of the vascular system, causing blood to pool.</a:t>
            </a:r>
          </a:p>
          <a:p>
            <a:r>
              <a:rPr lang="en-IN" altLang="en-US" dirty="0">
                <a:latin typeface="Times New Roman" charset="0"/>
                <a:ea typeface="MS PGothic" charset="-128"/>
              </a:rPr>
              <a:t>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3D54D007-B1CE-C447-AA63-ED2D88DF51EE}" type="slidenum">
              <a:rPr lang="en-US" altLang="en-US" sz="1200"/>
              <a:pPr/>
              <a:t>29</a:t>
            </a:fld>
            <a:endParaRPr lang="en-US" altLang="en-US" sz="1200"/>
          </a:p>
        </p:txBody>
      </p:sp>
    </p:spTree>
    <p:extLst>
      <p:ext uri="{BB962C8B-B14F-4D97-AF65-F5344CB8AC3E}">
        <p14:creationId xmlns:p14="http://schemas.microsoft.com/office/powerpoint/2010/main" val="131183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5. Anaphylactic shock</a:t>
            </a:r>
          </a:p>
          <a:p>
            <a:r>
              <a:rPr lang="en-IN" altLang="en-US" dirty="0">
                <a:latin typeface="Times New Roman" charset="0"/>
                <a:ea typeface="MS PGothic" charset="-128"/>
              </a:rPr>
              <a:t> 	a. Occurs when a person reacts violently to a substance to which he or she has been sensitized</a:t>
            </a:r>
          </a:p>
          <a:p>
            <a:r>
              <a:rPr lang="en-IN" altLang="en-US" dirty="0">
                <a:latin typeface="Times New Roman" charset="0"/>
                <a:ea typeface="MS PGothic" charset="-128"/>
              </a:rPr>
              <a:t>		i. Sensitization means becoming sensitive to a substance that did not initially cause a reaction.</a:t>
            </a:r>
          </a:p>
          <a:p>
            <a:r>
              <a:rPr lang="en-IN" altLang="en-US" dirty="0">
                <a:latin typeface="Times New Roman" charset="0"/>
                <a:ea typeface="MS PGothic" charset="-128"/>
              </a:rPr>
              <a:t> 		ii. Each subsequent exposure after sensitization tends to produce a more severe reaction.</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D263709-C8A0-8448-AA36-495A8104CFF9}" type="slidenum">
              <a:rPr lang="en-US" altLang="en-US" sz="1200"/>
              <a:pPr/>
              <a:t>30</a:t>
            </a:fld>
            <a:endParaRPr lang="en-US" altLang="en-US" sz="1200"/>
          </a:p>
        </p:txBody>
      </p:sp>
    </p:spTree>
    <p:extLst>
      <p:ext uri="{BB962C8B-B14F-4D97-AF65-F5344CB8AC3E}">
        <p14:creationId xmlns:p14="http://schemas.microsoft.com/office/powerpoint/2010/main" val="15587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IN" altLang="en-US" dirty="0">
                <a:latin typeface="Times New Roman" charset="0"/>
                <a:ea typeface="MS PGothic" charset="-128"/>
              </a:rPr>
              <a:t>A. In this chapter, shock (hypoperfusion) is defined as inadequate cellular perfusion.</a:t>
            </a:r>
          </a:p>
          <a:p>
            <a:r>
              <a:rPr lang="en-IN" altLang="en-US" dirty="0">
                <a:latin typeface="Times New Roman" charset="0"/>
                <a:ea typeface="MS PGothic" charset="-128"/>
              </a:rPr>
              <a:t> 	1. Any compromise in perfusion can lead to cellular injury or death.</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E816E33-3720-8D45-AAE6-72A66A96E227}" type="slidenum">
              <a:rPr lang="en-US" altLang="en-US" sz="1200"/>
              <a:pPr/>
              <a:t>4</a:t>
            </a:fld>
            <a:endParaRPr lang="en-US" altLang="en-US" sz="1200"/>
          </a:p>
        </p:txBody>
      </p:sp>
    </p:spTree>
    <p:extLst>
      <p:ext uri="{BB962C8B-B14F-4D97-AF65-F5344CB8AC3E}">
        <p14:creationId xmlns:p14="http://schemas.microsoft.com/office/powerpoint/2010/main" val="487069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table on this slide lists the signs and symptoms of anaphylactic shock. </a:t>
            </a: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F34B7EE1-16AF-C848-9F58-2B5E07E03BDC}" type="slidenum">
              <a:rPr lang="en-US" altLang="en-US" sz="1200"/>
              <a:pPr/>
              <a:t>31</a:t>
            </a:fld>
            <a:endParaRPr lang="en-US" altLang="en-US" sz="1200"/>
          </a:p>
        </p:txBody>
      </p:sp>
    </p:spTree>
    <p:extLst>
      <p:ext uri="{BB962C8B-B14F-4D97-AF65-F5344CB8AC3E}">
        <p14:creationId xmlns:p14="http://schemas.microsoft.com/office/powerpoint/2010/main" val="1778801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6. Psychogenic shock</a:t>
            </a:r>
          </a:p>
          <a:p>
            <a:r>
              <a:rPr lang="en-IN" altLang="en-US" dirty="0">
                <a:latin typeface="Times New Roman" charset="0"/>
                <a:ea typeface="MS PGothic" charset="-128"/>
              </a:rPr>
              <a:t> 	a. A patient in psychogenic shock has had a sudden reaction of the nervous system that produces a temporary, generalized vascular dilation, resulting or syncope.</a:t>
            </a:r>
          </a:p>
          <a:p>
            <a:r>
              <a:rPr lang="en-IN" altLang="en-US" dirty="0">
                <a:latin typeface="Times New Roman" charset="0"/>
                <a:ea typeface="MS PGothic" charset="-128"/>
              </a:rPr>
              <a:t>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5AEC004-6537-4A47-8322-734F04080F1B}" type="slidenum">
              <a:rPr lang="en-US" altLang="en-US" sz="1200"/>
              <a:pPr/>
              <a:t>32</a:t>
            </a:fld>
            <a:endParaRPr lang="en-US" altLang="en-US" sz="1200"/>
          </a:p>
        </p:txBody>
      </p:sp>
    </p:spTree>
    <p:extLst>
      <p:ext uri="{BB962C8B-B14F-4D97-AF65-F5344CB8AC3E}">
        <p14:creationId xmlns:p14="http://schemas.microsoft.com/office/powerpoint/2010/main" val="1193380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74736BA-33CE-514B-B61F-3A0FEF7811A7}" type="slidenum">
              <a:rPr lang="en-US" altLang="en-US" sz="1200"/>
              <a:pPr/>
              <a:t>33</a:t>
            </a:fld>
            <a:endParaRPr lang="en-US" altLang="en-US" sz="1200"/>
          </a:p>
        </p:txBody>
      </p:sp>
    </p:spTree>
    <p:extLst>
      <p:ext uri="{BB962C8B-B14F-4D97-AF65-F5344CB8AC3E}">
        <p14:creationId xmlns:p14="http://schemas.microsoft.com/office/powerpoint/2010/main" val="1800015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D. Hypovolemic shock</a:t>
            </a:r>
          </a:p>
          <a:p>
            <a:r>
              <a:rPr lang="en-IN" altLang="en-US" dirty="0">
                <a:latin typeface="Times New Roman" charset="0"/>
                <a:ea typeface="MS PGothic" charset="-128"/>
              </a:rPr>
              <a:t> 	1. The result of an inadequate amount of fluid or volume in the circulatory system</a:t>
            </a:r>
          </a:p>
          <a:p>
            <a:r>
              <a:rPr lang="en-IN" altLang="en-US" dirty="0">
                <a:latin typeface="Times New Roman" charset="0"/>
                <a:ea typeface="MS PGothic" charset="-128"/>
              </a:rPr>
              <a:t> 	2. There are hemorrhagic causes and nonhemorrhagic causes.</a:t>
            </a:r>
          </a:p>
          <a:p>
            <a:r>
              <a:rPr lang="en-IN" altLang="en-US" dirty="0">
                <a:latin typeface="Times New Roman" charset="0"/>
                <a:ea typeface="MS PGothic" charset="-128"/>
              </a:rPr>
              <a:t> 	3. Also occurs with severe thermal burns</a:t>
            </a:r>
          </a:p>
          <a:p>
            <a:r>
              <a:rPr lang="en-IN" altLang="en-US" dirty="0">
                <a:latin typeface="Times New Roman" charset="0"/>
                <a:ea typeface="MS PGothic" charset="-128"/>
              </a:rPr>
              <a:t>		</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E444157-61B0-024E-9CD2-5ED845ED84CD}" type="slidenum">
              <a:rPr lang="en-US" altLang="en-US" sz="1200"/>
              <a:pPr/>
              <a:t>34</a:t>
            </a:fld>
            <a:endParaRPr lang="en-US" altLang="en-US" sz="1200"/>
          </a:p>
        </p:txBody>
      </p:sp>
    </p:spTree>
    <p:extLst>
      <p:ext uri="{BB962C8B-B14F-4D97-AF65-F5344CB8AC3E}">
        <p14:creationId xmlns:p14="http://schemas.microsoft.com/office/powerpoint/2010/main" val="1255364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The Progression of Shock</a:t>
            </a:r>
          </a:p>
          <a:p>
            <a:r>
              <a:rPr lang="en-IN" altLang="en-US" dirty="0">
                <a:latin typeface="Times New Roman" charset="0"/>
                <a:ea typeface="MS PGothic" charset="-128"/>
              </a:rPr>
              <a:t>A. The stages in the progression of shock</a:t>
            </a: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Compensated shock</a:t>
            </a:r>
          </a:p>
          <a:p>
            <a:r>
              <a:rPr lang="en-US" sz="1200" kern="1200" dirty="0">
                <a:solidFill>
                  <a:schemeClr val="tx1"/>
                </a:solidFill>
                <a:effectLst/>
                <a:latin typeface="Times New Roman" pitchFamily="18" charset="0"/>
                <a:ea typeface="MS PGothic" pitchFamily="34" charset="-128"/>
                <a:cs typeface="+mn-cs"/>
              </a:rPr>
              <a:t> 	2. Decompensated shock</a:t>
            </a:r>
          </a:p>
          <a:p>
            <a:r>
              <a:rPr lang="en-US" sz="1200" kern="1200" dirty="0">
                <a:solidFill>
                  <a:schemeClr val="tx1"/>
                </a:solidFill>
                <a:effectLst/>
                <a:latin typeface="Times New Roman" pitchFamily="18" charset="0"/>
                <a:ea typeface="MS PGothic" pitchFamily="34" charset="-128"/>
                <a:cs typeface="+mn-cs"/>
              </a:rPr>
              <a:t> 	3. When shock has progressed too far:</a:t>
            </a:r>
          </a:p>
          <a:p>
            <a:r>
              <a:rPr lang="en-US" sz="1200" kern="1200" dirty="0">
                <a:solidFill>
                  <a:schemeClr val="tx1"/>
                </a:solidFill>
                <a:effectLst/>
                <a:latin typeface="Times New Roman" pitchFamily="18" charset="0"/>
                <a:ea typeface="MS PGothic" pitchFamily="34" charset="-128"/>
                <a:cs typeface="+mn-cs"/>
              </a:rPr>
              <a:t> 		a. It is irreversible.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No way to assess when a patient has reached this point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Recognize and treat shock early—well before the patient transitions into the decompensated phase.</a:t>
            </a:r>
          </a:p>
          <a:p>
            <a:r>
              <a:rPr lang="en-IN" altLang="en-US" dirty="0">
                <a:latin typeface="Times New Roman" charset="0"/>
                <a:ea typeface="MS PGothic" charset="-128"/>
              </a:rPr>
              <a:t>	</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DD33F6B-A602-734D-B478-0AABF56FBD8C}" type="slidenum">
              <a:rPr lang="en-US" altLang="en-US" sz="1200"/>
              <a:pPr/>
              <a:t>35</a:t>
            </a:fld>
            <a:endParaRPr lang="en-US" altLang="en-US" sz="1200"/>
          </a:p>
        </p:txBody>
      </p:sp>
    </p:spTree>
    <p:extLst>
      <p:ext uri="{BB962C8B-B14F-4D97-AF65-F5344CB8AC3E}">
        <p14:creationId xmlns:p14="http://schemas.microsoft.com/office/powerpoint/2010/main" val="137989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table on this slide lists the signs and symptoms of compensated and decompensated shock. </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AC246A97-A70C-864F-8D79-3CF7ACDB4741}" type="slidenum">
              <a:rPr lang="en-US" altLang="en-US" sz="1200"/>
              <a:pPr/>
              <a:t>36</a:t>
            </a:fld>
            <a:endParaRPr lang="en-US" altLang="en-US" sz="1200"/>
          </a:p>
        </p:txBody>
      </p:sp>
    </p:spTree>
    <p:extLst>
      <p:ext uri="{BB962C8B-B14F-4D97-AF65-F5344CB8AC3E}">
        <p14:creationId xmlns:p14="http://schemas.microsoft.com/office/powerpoint/2010/main" val="2054368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4. Blood pressure may be the last measurable factor to change in shock.</a:t>
            </a:r>
          </a:p>
          <a:p>
            <a:r>
              <a:rPr lang="en-IN" altLang="en-US" dirty="0">
                <a:latin typeface="Times New Roman" charset="0"/>
                <a:ea typeface="MS PGothic" charset="-128"/>
              </a:rPr>
              <a:t> 	a. When a drop in blood pressure is evident, shock is well developed.</a:t>
            </a:r>
          </a:p>
          <a:p>
            <a:r>
              <a:rPr lang="en-IN" altLang="en-US" dirty="0">
                <a:latin typeface="Times New Roman" charset="0"/>
                <a:ea typeface="MS PGothic" charset="-128"/>
              </a:rPr>
              <a:t> 	b. This is particularly true in infants and children, who can maintain their blood pressure until they have blood loss that is more than half their blood volume.</a:t>
            </a:r>
          </a:p>
          <a:p>
            <a:r>
              <a:rPr lang="en-IN" altLang="en-US" dirty="0">
                <a:latin typeface="Times New Roman" charset="0"/>
                <a:ea typeface="MS PGothic" charset="-128"/>
              </a:rPr>
              <a:t> 	c. By the time blood pressure drops in infants and children who are in shock, they are close to death.</a:t>
            </a:r>
          </a:p>
          <a:p>
            <a:r>
              <a:rPr lang="en-IN" altLang="en-US" dirty="0">
                <a:latin typeface="Times New Roman" charset="0"/>
                <a:ea typeface="MS PGothic" charset="-128"/>
              </a:rPr>
              <a:t>5. Expect shock in many emergency medical situations.</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5D38371-E9C2-9942-B73F-A77531D9672E}" type="slidenum">
              <a:rPr lang="en-US" altLang="en-US" sz="1200"/>
              <a:pPr/>
              <a:t>37</a:t>
            </a:fld>
            <a:endParaRPr lang="en-US" altLang="en-US" sz="1200"/>
          </a:p>
        </p:txBody>
      </p:sp>
    </p:spTree>
    <p:extLst>
      <p:ext uri="{BB962C8B-B14F-4D97-AF65-F5344CB8AC3E}">
        <p14:creationId xmlns:p14="http://schemas.microsoft.com/office/powerpoint/2010/main" val="535370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6. Also expect shock if a patient has any one of the following conditions:</a:t>
            </a:r>
          </a:p>
          <a:p>
            <a:r>
              <a:rPr lang="en-IN" altLang="en-US" dirty="0">
                <a:latin typeface="Times New Roman" charset="0"/>
                <a:ea typeface="MS PGothic" charset="-128"/>
              </a:rPr>
              <a:t> 	a. Multiple severe fractures</a:t>
            </a:r>
          </a:p>
          <a:p>
            <a:r>
              <a:rPr lang="en-IN" altLang="en-US" dirty="0">
                <a:latin typeface="Times New Roman" charset="0"/>
                <a:ea typeface="MS PGothic" charset="-128"/>
              </a:rPr>
              <a:t> 	b. Abdominal or chest injury</a:t>
            </a:r>
          </a:p>
          <a:p>
            <a:r>
              <a:rPr lang="en-IN" altLang="en-US" dirty="0">
                <a:latin typeface="Times New Roman" charset="0"/>
                <a:ea typeface="MS PGothic" charset="-128"/>
              </a:rPr>
              <a:t> 	c. Spinal injury</a:t>
            </a:r>
          </a:p>
          <a:p>
            <a:r>
              <a:rPr lang="en-IN" altLang="en-US" dirty="0">
                <a:latin typeface="Times New Roman" charset="0"/>
                <a:ea typeface="MS PGothic" charset="-128"/>
              </a:rPr>
              <a:t> 	d. A severe infection</a:t>
            </a:r>
          </a:p>
          <a:p>
            <a:r>
              <a:rPr lang="en-IN" altLang="en-US" dirty="0">
                <a:latin typeface="Times New Roman" charset="0"/>
                <a:ea typeface="MS PGothic" charset="-128"/>
              </a:rPr>
              <a:t> 	e. A major heart attack</a:t>
            </a:r>
          </a:p>
          <a:p>
            <a:r>
              <a:rPr lang="en-IN" altLang="en-US" dirty="0">
                <a:latin typeface="Times New Roman" charset="0"/>
                <a:ea typeface="MS PGothic" charset="-128"/>
              </a:rPr>
              <a:t> 	f. Anaphylaxis</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03DACD9-D8A9-124A-A9D1-C978C2A625EF}" type="slidenum">
              <a:rPr lang="en-US" altLang="en-US" sz="1200"/>
              <a:pPr/>
              <a:t>38</a:t>
            </a:fld>
            <a:endParaRPr lang="en-US" altLang="en-US" sz="1200"/>
          </a:p>
        </p:txBody>
      </p:sp>
    </p:spTree>
    <p:extLst>
      <p:ext uri="{BB962C8B-B14F-4D97-AF65-F5344CB8AC3E}">
        <p14:creationId xmlns:p14="http://schemas.microsoft.com/office/powerpoint/2010/main" val="13176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Patient Assessment for Shock</a:t>
            </a:r>
          </a:p>
          <a:p>
            <a:r>
              <a:rPr lang="en-IN" altLang="en-US" dirty="0">
                <a:latin typeface="Times New Roman" charset="0"/>
                <a:ea typeface="MS PGothic" charset="-128"/>
              </a:rPr>
              <a:t>A. Scene size-up</a:t>
            </a:r>
          </a:p>
          <a:p>
            <a:r>
              <a:rPr lang="en-IN" altLang="en-US" dirty="0">
                <a:latin typeface="Times New Roman" charset="0"/>
                <a:ea typeface="MS PGothic" charset="-128"/>
              </a:rPr>
              <a:t> 	1. Scene safety</a:t>
            </a:r>
          </a:p>
          <a:p>
            <a:r>
              <a:rPr lang="en-IN" altLang="en-US" dirty="0">
                <a:latin typeface="Times New Roman" charset="0"/>
                <a:ea typeface="MS PGothic" charset="-128"/>
              </a:rPr>
              <a:t> 	2. Mechanism of injury/nature of illness</a:t>
            </a:r>
          </a:p>
          <a:p>
            <a:r>
              <a:rPr lang="en-IN" altLang="en-US" dirty="0">
                <a:latin typeface="Times New Roman" charset="0"/>
                <a:ea typeface="MS PGothic" charset="-128"/>
              </a:rPr>
              <a:t>		</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92A7D23-88B4-7C41-BF11-0A195F8AB099}" type="slidenum">
              <a:rPr lang="en-US" altLang="en-US" sz="1200"/>
              <a:pPr/>
              <a:t>39</a:t>
            </a:fld>
            <a:endParaRPr lang="en-US" altLang="en-US" sz="1200"/>
          </a:p>
        </p:txBody>
      </p:sp>
    </p:spTree>
    <p:extLst>
      <p:ext uri="{BB962C8B-B14F-4D97-AF65-F5344CB8AC3E}">
        <p14:creationId xmlns:p14="http://schemas.microsoft.com/office/powerpoint/2010/main" val="264888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B. Primary assessment</a:t>
            </a:r>
          </a:p>
          <a:p>
            <a:r>
              <a:rPr lang="en-IN" altLang="en-US" dirty="0">
                <a:latin typeface="Times New Roman" charset="0"/>
                <a:ea typeface="MS PGothic" charset="-128"/>
              </a:rPr>
              <a:t> 1. The primary assessment for a patient with suspected shock should include a rapid exam to:</a:t>
            </a:r>
          </a:p>
          <a:p>
            <a:r>
              <a:rPr lang="en-IN" altLang="en-US" dirty="0">
                <a:latin typeface="Times New Roman" charset="0"/>
                <a:ea typeface="MS PGothic" charset="-128"/>
              </a:rPr>
              <a:t> 	a. Determine level of consciousness</a:t>
            </a:r>
          </a:p>
          <a:p>
            <a:r>
              <a:rPr lang="en-IN" altLang="en-US" dirty="0">
                <a:latin typeface="Times New Roman" charset="0"/>
                <a:ea typeface="MS PGothic" charset="-128"/>
              </a:rPr>
              <a:t> 	b. Identify and manage life-threatening concerns as they are found</a:t>
            </a:r>
          </a:p>
          <a:p>
            <a:r>
              <a:rPr lang="en-IN" altLang="en-US" dirty="0">
                <a:latin typeface="Times New Roman" charset="0"/>
                <a:ea typeface="MS PGothic" charset="-128"/>
              </a:rPr>
              <a:t> 	c. Determine priority of the patient and transport</a:t>
            </a:r>
          </a:p>
          <a:p>
            <a:r>
              <a:rPr lang="en-IN" altLang="en-US" dirty="0">
                <a:latin typeface="Times New Roman" charset="0"/>
                <a:ea typeface="MS PGothic" charset="-128"/>
              </a:rPr>
              <a:t>		i. A patient with massive hemorrhage may require a tourniquet (or direct pressure dressings when tourniquets are not feasible or available) </a:t>
            </a:r>
            <a:r>
              <a:rPr lang="en-IN" altLang="en-US" i="1" dirty="0">
                <a:latin typeface="Times New Roman" charset="0"/>
                <a:ea typeface="MS PGothic" charset="-128"/>
              </a:rPr>
              <a:t>before</a:t>
            </a:r>
            <a:r>
              <a:rPr lang="en-IN" altLang="en-US" dirty="0">
                <a:latin typeface="Times New Roman" charset="0"/>
                <a:ea typeface="MS PGothic" charset="-128"/>
              </a:rPr>
              <a:t> the airway is opened.</a:t>
            </a:r>
          </a:p>
          <a:p>
            <a:r>
              <a:rPr lang="en-IN" altLang="en-US" dirty="0">
                <a:latin typeface="Times New Roman" charset="0"/>
                <a:ea typeface="MS PGothic" charset="-128"/>
              </a:rPr>
              <a:t> 		ii. If the patient has life-threatening external bleeding, it should be addressed first (even </a:t>
            </a:r>
            <a:r>
              <a:rPr lang="en-IN" altLang="en-US" i="1" dirty="0">
                <a:latin typeface="Times New Roman" charset="0"/>
                <a:ea typeface="MS PGothic" charset="-128"/>
              </a:rPr>
              <a:t>before</a:t>
            </a:r>
            <a:r>
              <a:rPr lang="en-IN" altLang="en-US" dirty="0">
                <a:latin typeface="Times New Roman" charset="0"/>
                <a:ea typeface="MS PGothic" charset="-128"/>
              </a:rPr>
              <a:t> airway and breathing), then the ABCs can be assessed and treated, and treatments for shock provided.</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BF527E0-A0C4-FE4C-9974-E09BB793625D}" type="slidenum">
              <a:rPr lang="en-US" altLang="en-US" sz="1200"/>
              <a:pPr/>
              <a:t>40</a:t>
            </a:fld>
            <a:endParaRPr lang="en-US" altLang="en-US" sz="1200"/>
          </a:p>
        </p:txBody>
      </p:sp>
    </p:spTree>
    <p:extLst>
      <p:ext uri="{BB962C8B-B14F-4D97-AF65-F5344CB8AC3E}">
        <p14:creationId xmlns:p14="http://schemas.microsoft.com/office/powerpoint/2010/main" val="25141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t>
            </a:r>
            <a:r>
              <a:rPr lang="en-US" sz="1200" b="0" kern="1200" dirty="0">
                <a:solidFill>
                  <a:schemeClr val="tx1"/>
                </a:solidFill>
                <a:effectLst/>
                <a:latin typeface="Times New Roman" pitchFamily="18" charset="0"/>
                <a:ea typeface="MS PGothic" pitchFamily="34" charset="-128"/>
                <a:cs typeface="+mn-cs"/>
              </a:rPr>
              <a:t>Diffusion is a passive process in which molecules move from an area with a higher concentration of molecules to an area of lower concentration.</a:t>
            </a:r>
          </a:p>
          <a:p>
            <a:r>
              <a:rPr lang="en-US" sz="1200" kern="1200" dirty="0">
                <a:solidFill>
                  <a:schemeClr val="tx1"/>
                </a:solidFill>
                <a:effectLst/>
                <a:latin typeface="Times New Roman" pitchFamily="18" charset="0"/>
                <a:ea typeface="MS PGothic" pitchFamily="34" charset="-128"/>
                <a:cs typeface="+mn-cs"/>
              </a:rPr>
              <a:t> 	1. This is how oxygen and carbon dioxide cross the walls of the alveoli.</a:t>
            </a:r>
          </a:p>
          <a:p>
            <a:r>
              <a:rPr lang="en-US" sz="1200" kern="1200" dirty="0">
                <a:solidFill>
                  <a:schemeClr val="tx1"/>
                </a:solidFill>
                <a:effectLst/>
                <a:latin typeface="Times New Roman" pitchFamily="18" charset="0"/>
                <a:ea typeface="MS PGothic" pitchFamily="34" charset="-128"/>
                <a:cs typeface="+mn-cs"/>
              </a:rPr>
              <a:t> 	2. The majority of oxygen is carried to the tissues attached to hemoglobin.</a:t>
            </a:r>
          </a:p>
          <a:p>
            <a:r>
              <a:rPr lang="en-US" sz="1200" kern="1200" dirty="0">
                <a:solidFill>
                  <a:schemeClr val="tx1"/>
                </a:solidFill>
                <a:effectLst/>
                <a:latin typeface="Times New Roman" pitchFamily="18" charset="0"/>
                <a:ea typeface="MS PGothic" pitchFamily="34" charset="-128"/>
                <a:cs typeface="+mn-cs"/>
              </a:rPr>
              <a:t> 	3. Carbon dioxide can be transported in the blood from tissues back to the lungs in three ways:</a:t>
            </a:r>
          </a:p>
          <a:p>
            <a:r>
              <a:rPr lang="en-US" sz="1200" kern="1200" dirty="0">
                <a:solidFill>
                  <a:schemeClr val="tx1"/>
                </a:solidFill>
                <a:effectLst/>
                <a:latin typeface="Times New Roman" pitchFamily="18" charset="0"/>
                <a:ea typeface="MS PGothic" pitchFamily="34" charset="-128"/>
                <a:cs typeface="+mn-cs"/>
              </a:rPr>
              <a:t> 		a. Dissolved in the plasma</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Combined with water in the form of bicarbonate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Attached to hemoglobin</a:t>
            </a:r>
          </a:p>
          <a:p>
            <a:r>
              <a:rPr lang="en-US" sz="1200" kern="1200" dirty="0">
                <a:solidFill>
                  <a:schemeClr val="tx1"/>
                </a:solidFill>
                <a:effectLst/>
                <a:latin typeface="Times New Roman" pitchFamily="18" charset="0"/>
                <a:ea typeface="MS PGothic" pitchFamily="34" charset="-128"/>
                <a:cs typeface="+mn-cs"/>
              </a:rPr>
              <a:t> 	4. Carbon dioxide waste products released from cells can combine with water in the bloodstream to form bicarbonate. </a:t>
            </a:r>
          </a:p>
          <a:p>
            <a:r>
              <a:rPr lang="en-US" sz="1200" kern="1200" dirty="0">
                <a:solidFill>
                  <a:schemeClr val="tx1"/>
                </a:solidFill>
                <a:effectLst/>
                <a:latin typeface="Times New Roman" pitchFamily="18" charset="0"/>
                <a:ea typeface="MS PGothic" pitchFamily="34" charset="-128"/>
                <a:cs typeface="+mn-cs"/>
              </a:rPr>
              <a:t> 	5. Once it reaches the lungs, the bicarbonate breaks back down into carbon dioxide and water and the carbon dioxide is exhaled.</a:t>
            </a:r>
          </a:p>
          <a:p>
            <a:r>
              <a:rPr lang="en-US" altLang="en-US" b="1" dirty="0">
                <a:latin typeface="Times New Roman" charset="0"/>
                <a:ea typeface="MS PGothic" charset="-128"/>
              </a:rPr>
              <a:t>	</a:t>
            </a:r>
            <a:endParaRPr lang="en-IN" altLang="en-US" dirty="0">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F992E95-CC19-4F47-9E95-2D44EAB2FA4D}" type="slidenum">
              <a:rPr lang="en-US" altLang="en-US" sz="1200"/>
              <a:pPr/>
              <a:t>5</a:t>
            </a:fld>
            <a:endParaRPr lang="en-US" altLang="en-US" sz="1200"/>
          </a:p>
        </p:txBody>
      </p:sp>
    </p:spTree>
    <p:extLst>
      <p:ext uri="{BB962C8B-B14F-4D97-AF65-F5344CB8AC3E}">
        <p14:creationId xmlns:p14="http://schemas.microsoft.com/office/powerpoint/2010/main" val="1707273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2. Provide high-flow oxygen to assist in perfusion of damaged tissues.</a:t>
            </a:r>
          </a:p>
          <a:p>
            <a:r>
              <a:rPr lang="en-IN" altLang="en-US" dirty="0">
                <a:latin typeface="Times New Roman" charset="0"/>
                <a:ea typeface="MS PGothic" charset="-128"/>
              </a:rPr>
              <a:t> 	a. If the patient has signs of hypoperfusion, treat aggressively and provide rapid transport to the hospital.</a:t>
            </a:r>
          </a:p>
          <a:p>
            <a:r>
              <a:rPr lang="en-IN" altLang="en-US" dirty="0">
                <a:latin typeface="Times New Roman" charset="0"/>
                <a:ea typeface="MS PGothic" charset="-128"/>
              </a:rPr>
              <a:t> 	b. Request advanced life support (ALS) as necessary to assist with more aggressive shock management.</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1DCEEED-C766-0D4D-A1B2-3387FFA33F06}" type="slidenum">
              <a:rPr lang="en-US" altLang="en-US" sz="1200"/>
              <a:pPr/>
              <a:t>41</a:t>
            </a:fld>
            <a:endParaRPr lang="en-US" altLang="en-US" sz="1200"/>
          </a:p>
        </p:txBody>
      </p:sp>
    </p:spTree>
    <p:extLst>
      <p:ext uri="{BB962C8B-B14F-4D97-AF65-F5344CB8AC3E}">
        <p14:creationId xmlns:p14="http://schemas.microsoft.com/office/powerpoint/2010/main" val="1504429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3"/>
            </a:pPr>
            <a:r>
              <a:rPr lang="en-IN" altLang="en-US" dirty="0">
                <a:latin typeface="Times New Roman" charset="0"/>
                <a:ea typeface="MS PGothic" charset="-128"/>
              </a:rPr>
              <a:t>Form a general impression.</a:t>
            </a:r>
          </a:p>
          <a:p>
            <a:pPr marL="228600" indent="-228600">
              <a:buAutoNum type="arabicPeriod" startAt="3"/>
            </a:pPr>
            <a:r>
              <a:rPr lang="en-IN" altLang="en-US" dirty="0">
                <a:latin typeface="Times New Roman" charset="0"/>
                <a:ea typeface="MS PGothic" charset="-128"/>
              </a:rPr>
              <a:t>Determine the need for manual spinal stabilization and assess the patient’s level of consciousness.</a:t>
            </a:r>
          </a:p>
          <a:p>
            <a:r>
              <a:rPr lang="en-IN" altLang="en-US" dirty="0">
                <a:latin typeface="Times New Roman" charset="0"/>
                <a:ea typeface="MS PGothic" charset="-128"/>
              </a:rPr>
              <a:t>5.  Airway and breathing</a:t>
            </a:r>
          </a:p>
          <a:p>
            <a:r>
              <a:rPr lang="en-IN" altLang="en-US" dirty="0">
                <a:latin typeface="Times New Roman" charset="0"/>
                <a:ea typeface="MS PGothic" charset="-128"/>
              </a:rPr>
              <a:t> 	a. Assess the airway to ensure it is patent.</a:t>
            </a:r>
          </a:p>
          <a:p>
            <a:r>
              <a:rPr lang="en-IN" altLang="en-US" dirty="0">
                <a:latin typeface="Times New Roman" charset="0"/>
                <a:ea typeface="MS PGothic" charset="-128"/>
              </a:rPr>
              <a:t> 	b. Quickly assess breathing.</a:t>
            </a:r>
          </a:p>
          <a:p>
            <a:r>
              <a:rPr lang="en-IN" altLang="en-US" dirty="0">
                <a:latin typeface="Times New Roman" charset="0"/>
                <a:ea typeface="MS PGothic" charset="-128"/>
              </a:rPr>
              <a:t>6. Circulation</a:t>
            </a:r>
          </a:p>
          <a:p>
            <a:r>
              <a:rPr lang="en-IN" altLang="en-US" dirty="0">
                <a:latin typeface="Times New Roman" charset="0"/>
                <a:ea typeface="MS PGothic" charset="-128"/>
              </a:rPr>
              <a:t> 	a. Assessing the patient’s circulatory status can reveal important clues regarding the presence of shock.</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00B80E9C-A1C7-7641-AB42-49AC249CB13B}" type="slidenum">
              <a:rPr lang="en-US" altLang="en-US" sz="1200"/>
              <a:pPr/>
              <a:t>42</a:t>
            </a:fld>
            <a:endParaRPr lang="en-US" altLang="en-US" sz="1200"/>
          </a:p>
        </p:txBody>
      </p:sp>
    </p:spTree>
    <p:extLst>
      <p:ext uri="{BB962C8B-B14F-4D97-AF65-F5344CB8AC3E}">
        <p14:creationId xmlns:p14="http://schemas.microsoft.com/office/powerpoint/2010/main" val="477440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Check for a distal pulse.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If there is none, check for a central pulse.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Determine if the pulse is fast, slow, weak, strong, or altogether absent.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A rapid pulse suggests compensated shock.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In shock or compensated shock, the skin may be cool, clammy, or ashen.</a:t>
            </a:r>
            <a:endParaRPr lang="en-IN" altLang="en-US" dirty="0">
              <a:latin typeface="Times New Roman" charset="0"/>
              <a:ea typeface="MS PGothic" charset="-128"/>
            </a:endParaRPr>
          </a:p>
          <a:p>
            <a:pPr marL="0" indent="0">
              <a:buNone/>
            </a:pPr>
            <a:r>
              <a:rPr lang="en-IN" altLang="en-US" dirty="0">
                <a:latin typeface="Times New Roman" charset="0"/>
                <a:ea typeface="MS PGothic" charset="-128"/>
              </a:rPr>
              <a:t> </a:t>
            </a:r>
            <a:r>
              <a:rPr lang="en-US" altLang="en-US" dirty="0">
                <a:latin typeface="Times New Roman" charset="0"/>
                <a:ea typeface="MS PGothic" charset="-128"/>
              </a:rPr>
              <a:t>e. If the patient has no pulse and is not breathing, immediately begin cardiopulmonary resuscitation (CPR).</a:t>
            </a:r>
          </a:p>
          <a:p>
            <a:r>
              <a:rPr lang="en-US" sz="1200" kern="1200" dirty="0">
                <a:solidFill>
                  <a:schemeClr val="tx1"/>
                </a:solidFill>
                <a:effectLst/>
                <a:latin typeface="Times New Roman" pitchFamily="18" charset="0"/>
                <a:ea typeface="MS PGothic" pitchFamily="34" charset="-128"/>
                <a:cs typeface="+mn-cs"/>
              </a:rPr>
              <a:t> f. Assess for and identify any life-threatening bleeding in trauma patients. </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Treat it immediately when found.</a:t>
            </a:r>
          </a:p>
          <a:p>
            <a:r>
              <a:rPr lang="en-US" sz="1200" kern="1200" dirty="0">
                <a:solidFill>
                  <a:schemeClr val="tx1"/>
                </a:solidFill>
                <a:effectLst/>
                <a:latin typeface="Times New Roman" pitchFamily="18" charset="0"/>
                <a:ea typeface="MS PGothic" pitchFamily="34" charset="-128"/>
                <a:cs typeface="+mn-cs"/>
              </a:rPr>
              <a:t> g. Quickly assess skin temperature condition, and color, and check for capillary refill time.</a:t>
            </a:r>
          </a:p>
          <a:p>
            <a:pPr marL="228600" indent="-228600">
              <a:buAutoNum type="alphaLcPeriod" startAt="5"/>
            </a:pP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131DD35-12F6-284E-AEB3-56303179417D}" type="slidenum">
              <a:rPr lang="en-US" altLang="en-US" sz="1200"/>
              <a:pPr/>
              <a:t>43</a:t>
            </a:fld>
            <a:endParaRPr lang="en-US" altLang="en-US" sz="1200"/>
          </a:p>
        </p:txBody>
      </p:sp>
    </p:spTree>
    <p:extLst>
      <p:ext uri="{BB962C8B-B14F-4D97-AF65-F5344CB8AC3E}">
        <p14:creationId xmlns:p14="http://schemas.microsoft.com/office/powerpoint/2010/main" val="1350200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7. Transport decision</a:t>
            </a:r>
          </a:p>
          <a:p>
            <a:r>
              <a:rPr lang="en-US" sz="1200" kern="1200" dirty="0">
                <a:solidFill>
                  <a:schemeClr val="tx1"/>
                </a:solidFill>
                <a:effectLst/>
                <a:latin typeface="Times New Roman" pitchFamily="18" charset="0"/>
                <a:ea typeface="MS PGothic" pitchFamily="34" charset="-128"/>
                <a:cs typeface="+mn-cs"/>
              </a:rPr>
              <a:t> 	a. Determine whether the patient should be treated as high priority, whether ALS is needed, and which facility to transport to.</a:t>
            </a:r>
          </a:p>
          <a:p>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F97C36A-847F-094B-A07E-42BE6E8A53D4}" type="slidenum">
              <a:rPr lang="en-US" altLang="en-US" sz="1200"/>
              <a:pPr/>
              <a:t>44</a:t>
            </a:fld>
            <a:endParaRPr lang="en-US" altLang="en-US" sz="1200"/>
          </a:p>
        </p:txBody>
      </p:sp>
    </p:spTree>
    <p:extLst>
      <p:ext uri="{BB962C8B-B14F-4D97-AF65-F5344CB8AC3E}">
        <p14:creationId xmlns:p14="http://schemas.microsoft.com/office/powerpoint/2010/main" val="356172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C. History taking</a:t>
            </a:r>
          </a:p>
          <a:p>
            <a:r>
              <a:rPr lang="en-IN" altLang="en-US" dirty="0">
                <a:latin typeface="Times New Roman" charset="0"/>
                <a:ea typeface="MS PGothic" charset="-128"/>
              </a:rPr>
              <a:t> 	1. After life threats have been managed, determine the chief complaint.</a:t>
            </a:r>
          </a:p>
          <a:p>
            <a:r>
              <a:rPr lang="en-IN" altLang="en-US" dirty="0">
                <a:latin typeface="Times New Roman" charset="0"/>
                <a:ea typeface="MS PGothic" charset="-128"/>
              </a:rPr>
              <a:t> 	2. Obtain a SAMPLE history.</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3F6C2CE-CF1C-9D4D-B37F-D2F3DF2942E6}" type="slidenum">
              <a:rPr lang="en-US" altLang="en-US" sz="1200"/>
              <a:pPr/>
              <a:t>45</a:t>
            </a:fld>
            <a:endParaRPr lang="en-US" altLang="en-US" sz="1200"/>
          </a:p>
        </p:txBody>
      </p:sp>
    </p:spTree>
    <p:extLst>
      <p:ext uri="{BB962C8B-B14F-4D97-AF65-F5344CB8AC3E}">
        <p14:creationId xmlns:p14="http://schemas.microsoft.com/office/powerpoint/2010/main" val="1159543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D. Secondary assessment</a:t>
            </a: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Physical examinations</a:t>
            </a:r>
          </a:p>
          <a:p>
            <a:r>
              <a:rPr lang="en-US" sz="1200" kern="1200" dirty="0">
                <a:solidFill>
                  <a:schemeClr val="tx1"/>
                </a:solidFill>
                <a:effectLst/>
                <a:latin typeface="Times New Roman" pitchFamily="18" charset="0"/>
                <a:ea typeface="MS PGothic" pitchFamily="34" charset="-128"/>
                <a:cs typeface="+mn-cs"/>
              </a:rPr>
              <a:t> 	a. Repeat the primary assessment followed by a focused assessment.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Perform a secondary assessment of the entire body if:</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Your patient is a trauma patient with a significant mechanism of injury or multiple injuries</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Your patient gives you a poor initial general impression</a:t>
            </a:r>
          </a:p>
          <a:p>
            <a:r>
              <a:rPr lang="en-US" sz="1200" kern="1200" dirty="0">
                <a:solidFill>
                  <a:schemeClr val="tx1"/>
                </a:solidFill>
                <a:effectLst/>
                <a:latin typeface="Times New Roman" pitchFamily="18" charset="0"/>
                <a:ea typeface="MS PGothic" pitchFamily="34" charset="-128"/>
                <a:cs typeface="+mn-cs"/>
              </a:rPr>
              <a:t>		iii. You found problems in the primary assessment </a:t>
            </a:r>
          </a:p>
          <a:p>
            <a:r>
              <a:rPr lang="en-US" sz="1200" kern="1200" dirty="0">
                <a:solidFill>
                  <a:schemeClr val="tx1"/>
                </a:solidFill>
                <a:effectLst/>
                <a:latin typeface="Times New Roman" pitchFamily="18" charset="0"/>
                <a:ea typeface="MS PGothic" pitchFamily="34" charset="-128"/>
                <a:cs typeface="+mn-cs"/>
              </a:rPr>
              <a:t>		iv. Your patient has a medical problem but is not responsive</a:t>
            </a:r>
          </a:p>
          <a:p>
            <a:r>
              <a:rPr lang="en-US" sz="1200" kern="1200" dirty="0">
                <a:solidFill>
                  <a:schemeClr val="tx1"/>
                </a:solidFill>
                <a:effectLst/>
                <a:latin typeface="Times New Roman" pitchFamily="18" charset="0"/>
                <a:ea typeface="MS PGothic" pitchFamily="34" charset="-128"/>
                <a:cs typeface="+mn-cs"/>
              </a:rPr>
              <a:t>		v. Your patient has problems that were not noted in the primary assessment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These assessments should be performed quickly but thoroughly to ensure that you do not miss any significant or life-threatening problems or delay needed care.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Whether your examination is of the entire body or of a specific area, if a life-threatening problem is found, treat it immediately.</a:t>
            </a:r>
          </a:p>
          <a:p>
            <a:r>
              <a:rPr lang="en-US" sz="1200" kern="1200" dirty="0">
                <a:solidFill>
                  <a:schemeClr val="tx1"/>
                </a:solidFill>
                <a:effectLst/>
                <a:latin typeface="Times New Roman" pitchFamily="18" charset="0"/>
                <a:ea typeface="MS PGothic" pitchFamily="34" charset="-128"/>
                <a:cs typeface="+mn-cs"/>
              </a:rPr>
              <a:t> 2. Vital signs</a:t>
            </a:r>
          </a:p>
          <a:p>
            <a:r>
              <a:rPr lang="en-IN" altLang="en-US" dirty="0">
                <a:latin typeface="Times New Roman" charset="0"/>
                <a:ea typeface="MS PGothic" charset="-128"/>
              </a:rPr>
              <a:t>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C8532ED-A1C8-C84E-8364-02E10A831BC6}" type="slidenum">
              <a:rPr lang="en-US" altLang="en-US" sz="1200"/>
              <a:pPr/>
              <a:t>46</a:t>
            </a:fld>
            <a:endParaRPr lang="en-US" altLang="en-US" sz="1200"/>
          </a:p>
        </p:txBody>
      </p:sp>
    </p:spTree>
    <p:extLst>
      <p:ext uri="{BB962C8B-B14F-4D97-AF65-F5344CB8AC3E}">
        <p14:creationId xmlns:p14="http://schemas.microsoft.com/office/powerpoint/2010/main" val="40264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E. Reassessment</a:t>
            </a:r>
          </a:p>
          <a:p>
            <a:r>
              <a:rPr lang="en-IN" altLang="en-US" dirty="0">
                <a:latin typeface="Times New Roman" charset="0"/>
                <a:ea typeface="MS PGothic" charset="-128"/>
              </a:rPr>
              <a:t> 	1. Reassess the patient’s:</a:t>
            </a:r>
          </a:p>
          <a:p>
            <a:r>
              <a:rPr lang="en-IN" altLang="en-US" dirty="0">
                <a:latin typeface="Times New Roman" charset="0"/>
                <a:ea typeface="MS PGothic" charset="-128"/>
              </a:rPr>
              <a:t> 		a. Vital signs</a:t>
            </a:r>
          </a:p>
          <a:p>
            <a:r>
              <a:rPr lang="en-IN" altLang="en-US" dirty="0">
                <a:latin typeface="Times New Roman" charset="0"/>
                <a:ea typeface="MS PGothic" charset="-128"/>
              </a:rPr>
              <a:t> 		b. Interventions</a:t>
            </a:r>
          </a:p>
          <a:p>
            <a:r>
              <a:rPr lang="en-IN" altLang="en-US" dirty="0">
                <a:latin typeface="Times New Roman" charset="0"/>
                <a:ea typeface="MS PGothic" charset="-128"/>
              </a:rPr>
              <a:t> 		c. Chief complaint</a:t>
            </a:r>
          </a:p>
          <a:p>
            <a:r>
              <a:rPr lang="en-IN" altLang="en-US" dirty="0">
                <a:latin typeface="Times New Roman" charset="0"/>
                <a:ea typeface="MS PGothic" charset="-128"/>
              </a:rPr>
              <a:t> 		d. ABCs</a:t>
            </a:r>
          </a:p>
          <a:p>
            <a:r>
              <a:rPr lang="en-IN" altLang="en-US" dirty="0">
                <a:latin typeface="Times New Roman" charset="0"/>
                <a:ea typeface="MS PGothic" charset="-128"/>
              </a:rPr>
              <a:t> 		e. Mental status</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7D3F82C-526B-5E41-9F49-3D2C704386DA}" type="slidenum">
              <a:rPr lang="en-US" altLang="en-US" sz="1200"/>
              <a:pPr/>
              <a:t>47</a:t>
            </a:fld>
            <a:endParaRPr lang="en-US" altLang="en-US" sz="1200"/>
          </a:p>
        </p:txBody>
      </p:sp>
    </p:spTree>
    <p:extLst>
      <p:ext uri="{BB962C8B-B14F-4D97-AF65-F5344CB8AC3E}">
        <p14:creationId xmlns:p14="http://schemas.microsoft.com/office/powerpoint/2010/main" val="266237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2. Determine what interventions are needed for your patient based on the assessment findings.</a:t>
            </a:r>
          </a:p>
          <a:p>
            <a:r>
              <a:rPr lang="en-IN" altLang="en-US" dirty="0">
                <a:latin typeface="Times New Roman" charset="0"/>
                <a:ea typeface="MS PGothic" charset="-128"/>
              </a:rPr>
              <a:t> 	a. Focus on supporting the cardiovascular system.</a:t>
            </a:r>
          </a:p>
          <a:p>
            <a:r>
              <a:rPr lang="en-IN" altLang="en-US" dirty="0">
                <a:latin typeface="Times New Roman" charset="0"/>
                <a:ea typeface="MS PGothic" charset="-128"/>
              </a:rPr>
              <a:t> 	b. Treat for shock early and aggressively by providing oxygen and keeping the patient warm.</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EE6C65D-69FA-7542-BB6D-3B84C82F957B}" type="slidenum">
              <a:rPr lang="en-US" altLang="en-US" sz="1200"/>
              <a:pPr/>
              <a:t>48</a:t>
            </a:fld>
            <a:endParaRPr lang="en-US" altLang="en-US" sz="1200"/>
          </a:p>
        </p:txBody>
      </p:sp>
    </p:spTree>
    <p:extLst>
      <p:ext uri="{BB962C8B-B14F-4D97-AF65-F5344CB8AC3E}">
        <p14:creationId xmlns:p14="http://schemas.microsoft.com/office/powerpoint/2010/main" val="1438805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Emergency Medical Care for Shock</a:t>
            </a:r>
          </a:p>
          <a:p>
            <a:r>
              <a:rPr lang="en-IN" altLang="en-US" dirty="0">
                <a:latin typeface="Times New Roman" charset="0"/>
                <a:ea typeface="MS PGothic" charset="-128"/>
              </a:rPr>
              <a:t>A. You must begin immediate treatment for shock as soon as you realize that the condition may exist.</a:t>
            </a:r>
          </a:p>
          <a:p>
            <a:r>
              <a:rPr lang="en-IN" altLang="en-US" dirty="0">
                <a:latin typeface="Times New Roman" charset="0"/>
                <a:ea typeface="MS PGothic" charset="-128"/>
              </a:rPr>
              <a:t> 	1. Follow standard precautions.</a:t>
            </a:r>
          </a:p>
          <a:p>
            <a:r>
              <a:rPr lang="en-IN" altLang="en-US" dirty="0">
                <a:latin typeface="Times New Roman" charset="0"/>
                <a:ea typeface="MS PGothic" charset="-128"/>
              </a:rPr>
              <a:t> 	2. Control all obvious external bleeding.</a:t>
            </a:r>
          </a:p>
          <a:p>
            <a:r>
              <a:rPr lang="en-IN" altLang="en-US" dirty="0">
                <a:latin typeface="Times New Roman" charset="0"/>
                <a:ea typeface="MS PGothic" charset="-128"/>
              </a:rPr>
              <a:t> 	3. Make sure the patient has an open airway.</a:t>
            </a:r>
          </a:p>
          <a:p>
            <a:r>
              <a:rPr lang="en-IN" altLang="en-US" dirty="0">
                <a:latin typeface="Times New Roman" charset="0"/>
                <a:ea typeface="MS PGothic" charset="-128"/>
              </a:rPr>
              <a:t> 	4. Maintain manual in-line stabilization if necessary, and check breathing and pulse.</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5148113-4554-364F-B180-D93BEF7EA56D}" type="slidenum">
              <a:rPr lang="en-US" altLang="en-US" sz="1200"/>
              <a:pPr/>
              <a:t>49</a:t>
            </a:fld>
            <a:endParaRPr lang="en-US" altLang="en-US" sz="1200"/>
          </a:p>
        </p:txBody>
      </p:sp>
    </p:spTree>
    <p:extLst>
      <p:ext uri="{BB962C8B-B14F-4D97-AF65-F5344CB8AC3E}">
        <p14:creationId xmlns:p14="http://schemas.microsoft.com/office/powerpoint/2010/main" val="1338593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5. Comfort, calm, and reassure the patient, while maintaining the patient in the supine position.</a:t>
            </a:r>
          </a:p>
          <a:p>
            <a:r>
              <a:rPr lang="en-IN" altLang="en-US" dirty="0">
                <a:latin typeface="Times New Roman" charset="0"/>
                <a:ea typeface="MS PGothic" charset="-128"/>
              </a:rPr>
              <a:t>6. Never allow patients to eat or drink anything prior to being evaluated by a physician.</a:t>
            </a:r>
          </a:p>
          <a:p>
            <a:r>
              <a:rPr lang="en-IN" altLang="en-US" dirty="0">
                <a:latin typeface="Times New Roman" charset="0"/>
                <a:ea typeface="MS PGothic" charset="-128"/>
              </a:rPr>
              <a:t>7. If spinal immobilization is indicated, splint the patient on a backboard.</a:t>
            </a:r>
          </a:p>
          <a:p>
            <a:r>
              <a:rPr lang="en-IN" altLang="en-US" dirty="0">
                <a:latin typeface="Times New Roman" charset="0"/>
                <a:ea typeface="MS PGothic" charset="-128"/>
              </a:rPr>
              <a:t>8. Remember that inadequate ventilation may be a major factor in the development of shock. Always provide oxygen, assist with ventilations, and use airway control adjuncts as needed.</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0BC56C1-C9E5-E343-9833-C618935085C3}" type="slidenum">
              <a:rPr lang="en-US" altLang="en-US" sz="1200"/>
              <a:pPr/>
              <a:t>50</a:t>
            </a:fld>
            <a:endParaRPr lang="en-US" altLang="en-US" sz="1200"/>
          </a:p>
        </p:txBody>
      </p:sp>
    </p:spTree>
    <p:extLst>
      <p:ext uri="{BB962C8B-B14F-4D97-AF65-F5344CB8AC3E}">
        <p14:creationId xmlns:p14="http://schemas.microsoft.com/office/powerpoint/2010/main" val="70151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6. In cases of poor perfusion (shock), the transportation of carbon dioxide out of the tissues will become impaired, resulting in a dangerous buildup of waste products, which may cause cellular damage.</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4F9403B-23BB-694B-92C1-BC76E6E75E26}" type="slidenum">
              <a:rPr lang="en-US" altLang="en-US" sz="1200"/>
              <a:pPr/>
              <a:t>6</a:t>
            </a:fld>
            <a:endParaRPr lang="en-US" altLang="en-US" sz="1200"/>
          </a:p>
        </p:txBody>
      </p:sp>
    </p:spTree>
    <p:extLst>
      <p:ext uri="{BB962C8B-B14F-4D97-AF65-F5344CB8AC3E}">
        <p14:creationId xmlns:p14="http://schemas.microsoft.com/office/powerpoint/2010/main" val="16203876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9"/>
            </a:pPr>
            <a:r>
              <a:rPr lang="en-IN" altLang="en-US" dirty="0">
                <a:latin typeface="Times New Roman" charset="0"/>
                <a:ea typeface="MS PGothic" charset="-128"/>
              </a:rPr>
              <a:t>To prevent the loss of body heat, place blankets under and over the patient.</a:t>
            </a:r>
          </a:p>
          <a:p>
            <a:pPr marL="228600" indent="-228600">
              <a:buAutoNum type="arabicPeriod" startAt="9"/>
            </a:pPr>
            <a:r>
              <a:rPr lang="en-IN" altLang="en-US" dirty="0">
                <a:latin typeface="Times New Roman" charset="0"/>
                <a:ea typeface="MS PGothic" charset="-128"/>
              </a:rPr>
              <a:t> Transport the patient and treat additional injuries </a:t>
            </a:r>
            <a:r>
              <a:rPr lang="en-IN" altLang="en-US" dirty="0" err="1">
                <a:latin typeface="Times New Roman" charset="0"/>
                <a:ea typeface="MS PGothic" charset="-128"/>
              </a:rPr>
              <a:t>en</a:t>
            </a:r>
            <a:r>
              <a:rPr lang="en-IN" altLang="en-US" dirty="0">
                <a:latin typeface="Times New Roman" charset="0"/>
                <a:ea typeface="MS PGothic" charset="-128"/>
              </a:rPr>
              <a:t> route.</a:t>
            </a:r>
          </a:p>
          <a:p>
            <a:r>
              <a:rPr lang="en-IN" altLang="en-US" dirty="0">
                <a:latin typeface="Times New Roman" charset="0"/>
                <a:ea typeface="MS PGothic" charset="-128"/>
              </a:rPr>
              <a:t>11. Consider rendezvous with ALS if possible, and consider aeromedical transport.</a:t>
            </a:r>
          </a:p>
          <a:p>
            <a:r>
              <a:rPr lang="en-IN" altLang="en-US" dirty="0">
                <a:latin typeface="Times New Roman" charset="0"/>
                <a:ea typeface="MS PGothic" charset="-128"/>
              </a:rPr>
              <a:t>12. Accurately record the patient’s vital signs approximately every 5 minutes throughout treatment and transport.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FDD448E-768D-EC4A-B405-8E636B9301E2}" type="slidenum">
              <a:rPr lang="en-US" altLang="en-US" sz="1200"/>
              <a:pPr/>
              <a:t>51</a:t>
            </a:fld>
            <a:endParaRPr lang="en-US" altLang="en-US" sz="1200"/>
          </a:p>
        </p:txBody>
      </p:sp>
    </p:spTree>
    <p:extLst>
      <p:ext uri="{BB962C8B-B14F-4D97-AF65-F5344CB8AC3E}">
        <p14:creationId xmlns:p14="http://schemas.microsoft.com/office/powerpoint/2010/main" val="6305418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B. Treating cardiogenic shock</a:t>
            </a:r>
          </a:p>
          <a:p>
            <a:r>
              <a:rPr lang="en-IN" altLang="en-US" dirty="0">
                <a:latin typeface="Times New Roman" charset="0"/>
                <a:ea typeface="MS PGothic" charset="-128"/>
              </a:rPr>
              <a:t> 	1. The patient who is in shock as a result of a heart attack simply cannot generate the necessary power to pump blood throughout the circulatory system.</a:t>
            </a:r>
          </a:p>
          <a:p>
            <a:r>
              <a:rPr lang="en-IN" altLang="en-US" dirty="0">
                <a:latin typeface="Times New Roman" charset="0"/>
                <a:ea typeface="MS PGothic" charset="-128"/>
              </a:rPr>
              <a:t> 	2. Usually, patients with cardiogenic shock do not have any injury, but they may be having chest pain.</a:t>
            </a:r>
          </a:p>
          <a:p>
            <a:r>
              <a:rPr lang="en-IN" altLang="en-US" dirty="0">
                <a:latin typeface="Times New Roman" charset="0"/>
                <a:ea typeface="MS PGothic" charset="-128"/>
              </a:rPr>
              <a:t> 	3. Patients in cardiogenic shock should not receive nitroglycerin; by definition they are hypotensive.</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E60C0DF-0352-004C-AA59-118A1AF56DB6}" type="slidenum">
              <a:rPr lang="en-US" altLang="en-US" sz="1200"/>
              <a:pPr/>
              <a:t>52</a:t>
            </a:fld>
            <a:endParaRPr lang="en-US" altLang="en-US" sz="1200"/>
          </a:p>
        </p:txBody>
      </p:sp>
    </p:spTree>
    <p:extLst>
      <p:ext uri="{BB962C8B-B14F-4D97-AF65-F5344CB8AC3E}">
        <p14:creationId xmlns:p14="http://schemas.microsoft.com/office/powerpoint/2010/main" val="18327435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5. Signs and symptoms include:</a:t>
            </a:r>
          </a:p>
          <a:p>
            <a:r>
              <a:rPr lang="en-IN" altLang="en-US" dirty="0">
                <a:latin typeface="Times New Roman" charset="0"/>
                <a:ea typeface="MS PGothic" charset="-128"/>
              </a:rPr>
              <a:t> 	a. Weak, irregular pulse</a:t>
            </a:r>
          </a:p>
          <a:p>
            <a:r>
              <a:rPr lang="en-IN" altLang="en-US" dirty="0">
                <a:latin typeface="Times New Roman" charset="0"/>
                <a:ea typeface="MS PGothic" charset="-128"/>
              </a:rPr>
              <a:t> 	b. Cyanosis about the lips and underneath the fingernails</a:t>
            </a:r>
          </a:p>
          <a:p>
            <a:r>
              <a:rPr lang="en-IN" altLang="en-US" dirty="0">
                <a:latin typeface="Times New Roman" charset="0"/>
                <a:ea typeface="MS PGothic" charset="-128"/>
              </a:rPr>
              <a:t> 	c. Anxiety</a:t>
            </a:r>
          </a:p>
          <a:p>
            <a:r>
              <a:rPr lang="en-IN" altLang="en-US" dirty="0">
                <a:latin typeface="Times New Roman" charset="0"/>
                <a:ea typeface="MS PGothic" charset="-128"/>
              </a:rPr>
              <a:t> 	d. Nausea</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BC8FC2CB-A7B1-0548-8B89-517AEF642344}" type="slidenum">
              <a:rPr lang="en-US" altLang="en-US" sz="1200"/>
              <a:pPr/>
              <a:t>53</a:t>
            </a:fld>
            <a:endParaRPr lang="en-US" altLang="en-US" sz="1200"/>
          </a:p>
        </p:txBody>
      </p:sp>
    </p:spTree>
    <p:extLst>
      <p:ext uri="{BB962C8B-B14F-4D97-AF65-F5344CB8AC3E}">
        <p14:creationId xmlns:p14="http://schemas.microsoft.com/office/powerpoint/2010/main" val="1562542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5. Place the patient in a position that eases breathing as you give high-flow oxygen.</a:t>
            </a:r>
          </a:p>
          <a:p>
            <a:r>
              <a:rPr lang="en-IN" altLang="en-US" dirty="0">
                <a:latin typeface="Times New Roman" charset="0"/>
                <a:ea typeface="MS PGothic" charset="-128"/>
              </a:rPr>
              <a:t>6. Initiate prompt transport. If ALS is not on-scene, consider arranging for a rendezvous en route.</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B8E6999-A0F7-4648-BA75-A96016300687}" type="slidenum">
              <a:rPr lang="en-US" altLang="en-US" sz="1200"/>
              <a:pPr/>
              <a:t>54</a:t>
            </a:fld>
            <a:endParaRPr lang="en-US" altLang="en-US" sz="1200"/>
          </a:p>
        </p:txBody>
      </p:sp>
    </p:spTree>
    <p:extLst>
      <p:ext uri="{BB962C8B-B14F-4D97-AF65-F5344CB8AC3E}">
        <p14:creationId xmlns:p14="http://schemas.microsoft.com/office/powerpoint/2010/main" val="82379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C. Treating obstructive shock</a:t>
            </a:r>
          </a:p>
          <a:p>
            <a:r>
              <a:rPr lang="en-IN" altLang="en-US" dirty="0">
                <a:latin typeface="Times New Roman" charset="0"/>
                <a:ea typeface="MS PGothic" charset="-128"/>
              </a:rPr>
              <a:t> 	1. For cardiac tamponade</a:t>
            </a:r>
          </a:p>
          <a:p>
            <a:r>
              <a:rPr lang="en-IN" altLang="en-US" dirty="0">
                <a:latin typeface="Times New Roman" charset="0"/>
                <a:ea typeface="MS PGothic" charset="-128"/>
              </a:rPr>
              <a:t> 		a. Increasing cardiac output should be the priority.</a:t>
            </a:r>
          </a:p>
          <a:p>
            <a:r>
              <a:rPr lang="en-IN" altLang="en-US" dirty="0">
                <a:latin typeface="Times New Roman" charset="0"/>
                <a:ea typeface="MS PGothic" charset="-128"/>
              </a:rPr>
              <a:t> 		b. Apply high-flow oxygen.</a:t>
            </a:r>
          </a:p>
          <a:p>
            <a:r>
              <a:rPr lang="en-IN" altLang="en-US" dirty="0">
                <a:latin typeface="Times New Roman" charset="0"/>
                <a:ea typeface="MS PGothic" charset="-128"/>
              </a:rPr>
              <a:t> 		c. Surgery is the only definitive treatment.</a:t>
            </a:r>
          </a:p>
          <a:p>
            <a:r>
              <a:rPr lang="en-IN" altLang="en-US" dirty="0">
                <a:latin typeface="Times New Roman" charset="0"/>
                <a:ea typeface="MS PGothic" charset="-128"/>
              </a:rPr>
              <a:t>		</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7A9F428-56B4-694E-B3A6-6BB41EA7E87E}" type="slidenum">
              <a:rPr lang="en-US" altLang="en-US" sz="1200"/>
              <a:pPr/>
              <a:t>55</a:t>
            </a:fld>
            <a:endParaRPr lang="en-US" altLang="en-US" sz="1200"/>
          </a:p>
        </p:txBody>
      </p:sp>
    </p:spTree>
    <p:extLst>
      <p:ext uri="{BB962C8B-B14F-4D97-AF65-F5344CB8AC3E}">
        <p14:creationId xmlns:p14="http://schemas.microsoft.com/office/powerpoint/2010/main" val="1569611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2. For tension pneumothorax</a:t>
            </a:r>
          </a:p>
          <a:p>
            <a:r>
              <a:rPr lang="en-IN" altLang="en-US" dirty="0">
                <a:latin typeface="Times New Roman" charset="0"/>
                <a:ea typeface="MS PGothic" charset="-128"/>
              </a:rPr>
              <a:t> 	a. Administer high-flow oxygen via nonrebreathing mask early to prevent hypoxia.</a:t>
            </a:r>
          </a:p>
          <a:p>
            <a:r>
              <a:rPr lang="en-IN" altLang="en-US" dirty="0">
                <a:latin typeface="Times New Roman" charset="0"/>
                <a:ea typeface="MS PGothic" charset="-128"/>
              </a:rPr>
              <a:t> 	b. Chest decompression is required to relieve the pressure in the chest.</a:t>
            </a:r>
          </a:p>
          <a:p>
            <a:r>
              <a:rPr lang="en-IN" altLang="en-US" dirty="0">
                <a:latin typeface="Times New Roman" charset="0"/>
                <a:ea typeface="MS PGothic" charset="-128"/>
              </a:rPr>
              <a:t> 	c. Chest decompression is an ALS skill. Ask for ALS assistance early in the call if available; however, do not delay transport waiting for the arrival of ALS.</a:t>
            </a: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772B3EA5-2A38-DE4C-AEC4-7185C9B617B6}" type="slidenum">
              <a:rPr lang="en-US" altLang="en-US" sz="1200"/>
              <a:pPr/>
              <a:t>56</a:t>
            </a:fld>
            <a:endParaRPr lang="en-US" altLang="en-US" sz="1200"/>
          </a:p>
        </p:txBody>
      </p:sp>
    </p:spTree>
    <p:extLst>
      <p:ext uri="{BB962C8B-B14F-4D97-AF65-F5344CB8AC3E}">
        <p14:creationId xmlns:p14="http://schemas.microsoft.com/office/powerpoint/2010/main" val="768150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D. Treating septic shock</a:t>
            </a:r>
          </a:p>
          <a:p>
            <a:r>
              <a:rPr lang="en-IN" altLang="en-US" dirty="0">
                <a:latin typeface="Times New Roman" charset="0"/>
                <a:ea typeface="MS PGothic" charset="-128"/>
              </a:rPr>
              <a:t> 	1. The proper treatment of septic shock requires complex hospital management, including administration of antibiotics.</a:t>
            </a:r>
          </a:p>
          <a:p>
            <a:r>
              <a:rPr lang="en-IN" altLang="en-US" dirty="0">
                <a:latin typeface="Times New Roman" charset="0"/>
                <a:ea typeface="MS PGothic" charset="-128"/>
              </a:rPr>
              <a:t> 	2. Use appropriate standard precautions and transport as promptly as possible.</a:t>
            </a:r>
          </a:p>
          <a:p>
            <a:r>
              <a:rPr lang="en-IN" altLang="en-US" dirty="0">
                <a:latin typeface="Times New Roman" charset="0"/>
                <a:ea typeface="MS PGothic" charset="-128"/>
              </a:rPr>
              <a:t> 	3. Administer high-flow oxygen during transport and support ventilations as needed.</a:t>
            </a:r>
          </a:p>
          <a:p>
            <a:r>
              <a:rPr lang="en-IN" altLang="en-US" dirty="0">
                <a:latin typeface="Times New Roman" charset="0"/>
                <a:ea typeface="MS PGothic" charset="-128"/>
              </a:rPr>
              <a:t> 	4. Preserve body heat.</a:t>
            </a:r>
          </a:p>
          <a:p>
            <a:r>
              <a:rPr lang="en-IN" altLang="en-US" dirty="0">
                <a:latin typeface="Times New Roman" charset="0"/>
                <a:ea typeface="MS PGothic" charset="-128"/>
              </a:rPr>
              <a:t> 	5. Notify a specialized “sepsis team” if available to meet the patient in the ED.</a:t>
            </a:r>
          </a:p>
          <a:p>
            <a:r>
              <a:rPr lang="en-IN" altLang="en-US" dirty="0">
                <a:latin typeface="Times New Roman" charset="0"/>
                <a:ea typeface="MS PGothic" charset="-128"/>
              </a:rPr>
              <a:t>		</a:t>
            </a: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4CF44C1-EDDA-A049-90F3-057B8BEC9762}" type="slidenum">
              <a:rPr lang="en-US" altLang="en-US" sz="1200"/>
              <a:pPr/>
              <a:t>57</a:t>
            </a:fld>
            <a:endParaRPr lang="en-US" altLang="en-US" sz="1200"/>
          </a:p>
        </p:txBody>
      </p:sp>
    </p:spTree>
    <p:extLst>
      <p:ext uri="{BB962C8B-B14F-4D97-AF65-F5344CB8AC3E}">
        <p14:creationId xmlns:p14="http://schemas.microsoft.com/office/powerpoint/2010/main" val="1783184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1. Emergency treatment must be directed at:</a:t>
            </a:r>
          </a:p>
          <a:p>
            <a:r>
              <a:rPr lang="en-IN" altLang="en-US" dirty="0">
                <a:latin typeface="Times New Roman" charset="0"/>
                <a:ea typeface="MS PGothic" charset="-128"/>
              </a:rPr>
              <a:t> 	a. Obtaining and maintaining a proper airway</a:t>
            </a:r>
          </a:p>
          <a:p>
            <a:r>
              <a:rPr lang="en-IN" altLang="en-US" dirty="0">
                <a:latin typeface="Times New Roman" charset="0"/>
                <a:ea typeface="MS PGothic" charset="-128"/>
              </a:rPr>
              <a:t> 	b. Providing spinal immobilization</a:t>
            </a:r>
          </a:p>
          <a:p>
            <a:r>
              <a:rPr lang="en-IN" altLang="en-US" dirty="0">
                <a:latin typeface="Times New Roman" charset="0"/>
                <a:ea typeface="MS PGothic" charset="-128"/>
              </a:rPr>
              <a:t> 	c. Assisting inadequate breathing as needed</a:t>
            </a:r>
          </a:p>
          <a:p>
            <a:r>
              <a:rPr lang="en-IN" altLang="en-US" dirty="0">
                <a:latin typeface="Times New Roman" charset="0"/>
                <a:ea typeface="MS PGothic" charset="-128"/>
              </a:rPr>
              <a:t> 	d. Conserving body heat</a:t>
            </a:r>
          </a:p>
          <a:p>
            <a:r>
              <a:rPr lang="en-IN" altLang="en-US" dirty="0">
                <a:latin typeface="Times New Roman" charset="0"/>
                <a:ea typeface="MS PGothic" charset="-128"/>
              </a:rPr>
              <a:t> 	e. Ensuring the most effective circulation possible</a:t>
            </a:r>
          </a:p>
          <a:p>
            <a:r>
              <a:rPr lang="en-IN" altLang="en-US" dirty="0">
                <a:latin typeface="Times New Roman" charset="0"/>
                <a:ea typeface="MS PGothic" charset="-128"/>
              </a:rPr>
              <a:t>2. Transport the patient promptly to a facility capable of managing spinal injuries.</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38D0156-0D82-AE45-9956-57DCB5423E85}" type="slidenum">
              <a:rPr lang="en-US" altLang="en-US" sz="1200"/>
              <a:pPr/>
              <a:t>58</a:t>
            </a:fld>
            <a:endParaRPr lang="en-US" altLang="en-US" sz="1200"/>
          </a:p>
        </p:txBody>
      </p:sp>
    </p:spTree>
    <p:extLst>
      <p:ext uri="{BB962C8B-B14F-4D97-AF65-F5344CB8AC3E}">
        <p14:creationId xmlns:p14="http://schemas.microsoft.com/office/powerpoint/2010/main" val="20216151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Treating anaphylactic shock</a:t>
            </a:r>
            <a:endParaRPr lang="en-IN" altLang="en-US" b="1" dirty="0">
              <a:latin typeface="Times New Roman" charset="0"/>
              <a:ea typeface="MS PGothic" charset="-128"/>
            </a:endParaRPr>
          </a:p>
          <a:p>
            <a:r>
              <a:rPr lang="en-IN" altLang="en-US" b="1" dirty="0">
                <a:latin typeface="Times New Roman" charset="0"/>
                <a:ea typeface="MS PGothic" charset="-128"/>
              </a:rPr>
              <a:t> 	</a:t>
            </a:r>
            <a:r>
              <a:rPr lang="en-US" altLang="en-US" dirty="0">
                <a:latin typeface="Times New Roman" charset="0"/>
                <a:ea typeface="MS PGothic" charset="-128"/>
              </a:rPr>
              <a:t>1. The most effective treatment for a severe, acute allergic reaction is to administer epinephrine by way of intramuscular injection.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 patient with anaphylaxis requires immediate transport.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Administer high-flow oxygen (10 to 15 L/min via a nonrebreathing mask).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Assist ventilations with a bag-mask device if necessary.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Try to find out what agent caused the reaction and how it was received.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Keep in mind that a mild reaction may worsen suddenly or over time.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Because of the potential for airway compromise, consider requesting ALS backup, if available.</a:t>
            </a:r>
            <a:endParaRPr lang="en-IN"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47EDA99-34A0-4B4C-9111-964262FE4446}" type="slidenum">
              <a:rPr lang="en-US" altLang="en-US" sz="1200"/>
              <a:pPr/>
              <a:t>59</a:t>
            </a:fld>
            <a:endParaRPr lang="en-US" altLang="en-US" sz="1200"/>
          </a:p>
        </p:txBody>
      </p:sp>
    </p:spTree>
    <p:extLst>
      <p:ext uri="{BB962C8B-B14F-4D97-AF65-F5344CB8AC3E}">
        <p14:creationId xmlns:p14="http://schemas.microsoft.com/office/powerpoint/2010/main" val="19473998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G. Treating psychogenic shock</a:t>
            </a:r>
          </a:p>
          <a:p>
            <a:r>
              <a:rPr lang="en-IN" altLang="en-US" dirty="0">
                <a:latin typeface="Times New Roman" charset="0"/>
                <a:ea typeface="MS PGothic" charset="-128"/>
              </a:rPr>
              <a:t> 	1. In an uncomplicated case of fainting, once the patient collapses and becomes supine, circulation to the brain is restored and, with it, a normal state of functioning.</a:t>
            </a:r>
          </a:p>
          <a:p>
            <a:r>
              <a:rPr lang="en-IN" altLang="en-US" dirty="0">
                <a:latin typeface="Times New Roman" charset="0"/>
                <a:ea typeface="MS PGothic" charset="-128"/>
              </a:rPr>
              <a:t> 	2. Psychogenic shock can worsen other types of shock.</a:t>
            </a:r>
          </a:p>
          <a:p>
            <a:r>
              <a:rPr lang="en-IN" altLang="en-US" dirty="0">
                <a:latin typeface="Times New Roman" charset="0"/>
                <a:ea typeface="MS PGothic" charset="-128"/>
              </a:rPr>
              <a:t> 	3. If it appears the patient fell as a result of psychogenic shock, check for injuries, especially in older patients.</a:t>
            </a: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5F633B7-B583-194E-A00F-76F801C6AF8F}" type="slidenum">
              <a:rPr lang="en-US" altLang="en-US" sz="1200"/>
              <a:pPr/>
              <a:t>60</a:t>
            </a:fld>
            <a:endParaRPr lang="en-US" altLang="en-US" sz="1200"/>
          </a:p>
        </p:txBody>
      </p:sp>
    </p:spTree>
    <p:extLst>
      <p:ext uri="{BB962C8B-B14F-4D97-AF65-F5344CB8AC3E}">
        <p14:creationId xmlns:p14="http://schemas.microsoft.com/office/powerpoint/2010/main" val="15034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C. Shock refers to a state of collapse and failure of the cardiovascular system that leads to inadequate circulation.</a:t>
            </a:r>
          </a:p>
          <a:p>
            <a:r>
              <a:rPr lang="en-IN" altLang="en-US" dirty="0">
                <a:latin typeface="Times New Roman" charset="0"/>
                <a:ea typeface="MS PGothic" charset="-128"/>
              </a:rPr>
              <a:t> 	1. To protect vital organs, the body directs blood flow from organs that are more tolerant of low flow (such as the skin and intestines) to organs that cannot tolerate low blood flow (such as the heart, brain, and lungs).</a:t>
            </a:r>
          </a:p>
          <a:p>
            <a:r>
              <a:rPr lang="en-IN" altLang="en-US" dirty="0">
                <a:latin typeface="Times New Roman" charset="0"/>
                <a:ea typeface="MS PGothic" charset="-128"/>
              </a:rPr>
              <a:t> 	2. Early recognition of the signs and symptoms of shock can save lives</a:t>
            </a:r>
          </a:p>
          <a:p>
            <a:r>
              <a:rPr lang="en-IN" altLang="en-US" dirty="0">
                <a:latin typeface="Times New Roman" charset="0"/>
                <a:ea typeface="MS PGothic" charset="-128"/>
              </a:rPr>
              <a:t> 	3. Shock is life threatening and requires immediate recognition and rapid treatment.</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356E49B-9C1E-AF45-AD53-943625763607}" type="slidenum">
              <a:rPr lang="en-US" altLang="en-US" sz="1200"/>
              <a:pPr/>
              <a:t>7</a:t>
            </a:fld>
            <a:endParaRPr lang="en-US" altLang="en-US" sz="1200"/>
          </a:p>
        </p:txBody>
      </p:sp>
    </p:spTree>
    <p:extLst>
      <p:ext uri="{BB962C8B-B14F-4D97-AF65-F5344CB8AC3E}">
        <p14:creationId xmlns:p14="http://schemas.microsoft.com/office/powerpoint/2010/main" val="1615374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4. If the patient reports not being able to walk after a fall thought to be related to psychogenic shock, you should suspect another problem, such as head injury.</a:t>
            </a:r>
          </a:p>
          <a:p>
            <a:r>
              <a:rPr lang="en-IN" altLang="en-US" dirty="0">
                <a:latin typeface="Times New Roman" charset="0"/>
                <a:ea typeface="MS PGothic" charset="-128"/>
              </a:rPr>
              <a:t>5. Transport the patient promptly.</a:t>
            </a:r>
          </a:p>
          <a:p>
            <a:r>
              <a:rPr lang="en-IN" altLang="en-US" dirty="0">
                <a:latin typeface="Times New Roman" charset="0"/>
                <a:ea typeface="MS PGothic" charset="-128"/>
              </a:rPr>
              <a:t> 	a. All patients with loss of consciousness should be transported to the ED for evaluation even if they appear normal once you arrive on scene.</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DE113DC4-1CBF-6044-AE5E-FB8D39C1AAB7}" type="slidenum">
              <a:rPr lang="en-US" altLang="en-US" sz="1200"/>
              <a:pPr/>
              <a:t>61</a:t>
            </a:fld>
            <a:endParaRPr lang="en-US" altLang="en-US" sz="1200"/>
          </a:p>
        </p:txBody>
      </p:sp>
    </p:spTree>
    <p:extLst>
      <p:ext uri="{BB962C8B-B14F-4D97-AF65-F5344CB8AC3E}">
        <p14:creationId xmlns:p14="http://schemas.microsoft.com/office/powerpoint/2010/main" val="13697127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H. Treating hypovolemic shock</a:t>
            </a:r>
          </a:p>
          <a:p>
            <a:r>
              <a:rPr lang="en-IN" altLang="en-US" dirty="0">
                <a:latin typeface="Times New Roman" charset="0"/>
                <a:ea typeface="MS PGothic" charset="-128"/>
              </a:rPr>
              <a:t> 	1. Control all obvious external bleeding.</a:t>
            </a:r>
          </a:p>
          <a:p>
            <a:r>
              <a:rPr lang="en-IN" altLang="en-US" dirty="0">
                <a:latin typeface="Times New Roman" charset="0"/>
                <a:ea typeface="MS PGothic" charset="-128"/>
              </a:rPr>
              <a:t> 		a. The best initial method to control external bleeding is direct pressure.</a:t>
            </a:r>
          </a:p>
          <a:p>
            <a:r>
              <a:rPr lang="en-IN" altLang="en-US" dirty="0">
                <a:latin typeface="Times New Roman" charset="0"/>
                <a:ea typeface="MS PGothic" charset="-128"/>
              </a:rPr>
              <a:t> 		b. If bleeding is not controlled with direct pressure, consider using a tourniquet.</a:t>
            </a:r>
          </a:p>
          <a:p>
            <a:r>
              <a:rPr lang="en-IN" altLang="en-US" dirty="0">
                <a:latin typeface="Times New Roman" charset="0"/>
                <a:ea typeface="MS PGothic" charset="-128"/>
              </a:rPr>
              <a:t> 	2. Handle the patient gently and keep him or her warm.</a:t>
            </a:r>
          </a:p>
          <a:p>
            <a:r>
              <a:rPr lang="en-IN" altLang="en-US" dirty="0">
                <a:latin typeface="Times New Roman" charset="0"/>
                <a:ea typeface="MS PGothic" charset="-128"/>
              </a:rPr>
              <a:t> 	3. Recognize internal bleeding and provide aggressive general support.</a:t>
            </a:r>
          </a:p>
          <a:p>
            <a:r>
              <a:rPr lang="en-IN" altLang="en-US" dirty="0">
                <a:latin typeface="Times New Roman" charset="0"/>
                <a:ea typeface="MS PGothic" charset="-128"/>
              </a:rPr>
              <a:t> 	4. Secure and maintain an airway, and provide respiratory support, including supplemental oxygen and, if needed, assisted ventilations.</a:t>
            </a:r>
          </a:p>
          <a:p>
            <a:r>
              <a:rPr lang="en-IN" altLang="en-US" dirty="0">
                <a:latin typeface="Times New Roman" charset="0"/>
                <a:ea typeface="MS PGothic" charset="-128"/>
              </a:rPr>
              <a:t> 	5. Transport the patient as rapidly as possible to the ED.</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6FABE2B-07D2-3045-BCEB-61994F2AC85F}" type="slidenum">
              <a:rPr lang="en-US" altLang="en-US" sz="1200"/>
              <a:pPr/>
              <a:t>62</a:t>
            </a:fld>
            <a:endParaRPr lang="en-US" altLang="en-US" sz="1200"/>
          </a:p>
        </p:txBody>
      </p:sp>
    </p:spTree>
    <p:extLst>
      <p:ext uri="{BB962C8B-B14F-4D97-AF65-F5344CB8AC3E}">
        <p14:creationId xmlns:p14="http://schemas.microsoft.com/office/powerpoint/2010/main" val="188462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I. Treating shock in the older patients</a:t>
            </a:r>
          </a:p>
          <a:p>
            <a:r>
              <a:rPr lang="en-IN" altLang="en-US" dirty="0">
                <a:latin typeface="Times New Roman" charset="0"/>
                <a:ea typeface="MS PGothic" charset="-128"/>
              </a:rPr>
              <a:t> 	1. Older patients generally have more serious complications than younger patients.</a:t>
            </a:r>
          </a:p>
          <a:p>
            <a:r>
              <a:rPr lang="en-IN" altLang="en-US" dirty="0">
                <a:latin typeface="Times New Roman" charset="0"/>
                <a:ea typeface="MS PGothic" charset="-128"/>
              </a:rPr>
              <a:t> 	2. Many older patients take numerous medications that could either mask or mimic signs of shock.</a:t>
            </a: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3. Treating a pediatric or geriatric patient in shock is no different than treating any other shock patient.</a:t>
            </a:r>
          </a:p>
          <a:p>
            <a:r>
              <a:rPr lang="en-US" sz="1200" kern="1200" dirty="0">
                <a:solidFill>
                  <a:schemeClr val="tx1"/>
                </a:solidFill>
                <a:effectLst/>
                <a:latin typeface="Times New Roman" pitchFamily="18" charset="0"/>
                <a:ea typeface="MS PGothic" pitchFamily="34" charset="-128"/>
                <a:cs typeface="+mn-cs"/>
              </a:rPr>
              <a:t> 		a. Provide in-line spinal stabilization if indicated. If spinal immobilization is not indicated, maintain the patient in a position of comfort.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Control life-threatening hemorrhage immediately with direct pressure or tourniquet application when appropriate.</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Suction as necessary and provide high-flow oxygen via a nonrebreathing mask.</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Maintain body temperature.</a:t>
            </a:r>
          </a:p>
          <a:p>
            <a:r>
              <a:rPr lang="en-US" sz="1200" kern="1200" dirty="0">
                <a:solidFill>
                  <a:schemeClr val="tx1"/>
                </a:solidFill>
                <a:effectLst/>
                <a:latin typeface="Times New Roman" pitchFamily="18" charset="0"/>
                <a:ea typeface="MS PGothic" pitchFamily="34" charset="-128"/>
                <a:cs typeface="+mn-cs"/>
              </a:rPr>
              <a:t> 		e. Provide rapid transportation.</a:t>
            </a:r>
          </a:p>
          <a:p>
            <a:r>
              <a:rPr lang="en-IN" altLang="en-US" dirty="0">
                <a:latin typeface="Times New Roman" charset="0"/>
                <a:ea typeface="MS PGothic" charset="-128"/>
              </a:rPr>
              <a:t>		</a:t>
            </a:r>
            <a:endParaRPr lang="en-US" altLang="en-US"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4FCC168F-5847-034C-9383-B09B9A87AEED}" type="slidenum">
              <a:rPr lang="en-US" altLang="en-US" sz="1200"/>
              <a:pPr/>
              <a:t>63</a:t>
            </a:fld>
            <a:endParaRPr lang="en-US" altLang="en-US" sz="1200"/>
          </a:p>
        </p:txBody>
      </p:sp>
    </p:spTree>
    <p:extLst>
      <p:ext uri="{BB962C8B-B14F-4D97-AF65-F5344CB8AC3E}">
        <p14:creationId xmlns:p14="http://schemas.microsoft.com/office/powerpoint/2010/main" val="195567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D. The cardiovascular system consists of three parts:</a:t>
            </a:r>
          </a:p>
          <a:p>
            <a:r>
              <a:rPr lang="en-IN" altLang="en-US" dirty="0">
                <a:latin typeface="Times New Roman" charset="0"/>
                <a:ea typeface="MS PGothic" charset="-128"/>
              </a:rPr>
              <a:t> 	1. The heart (pump), blood vessels (container), and blood (content)</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8BC96E88-E385-8A45-9CA2-B763B12D9B6E}" type="slidenum">
              <a:rPr lang="en-US" altLang="en-US" sz="1200"/>
              <a:pPr/>
              <a:t>8</a:t>
            </a:fld>
            <a:endParaRPr lang="en-US" altLang="en-US" sz="1200"/>
          </a:p>
        </p:txBody>
      </p:sp>
    </p:spTree>
    <p:extLst>
      <p:ext uri="{BB962C8B-B14F-4D97-AF65-F5344CB8AC3E}">
        <p14:creationId xmlns:p14="http://schemas.microsoft.com/office/powerpoint/2010/main" val="111692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 on this slide illustrates the cardiovascular system. </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2DAE5778-C890-0540-A3D6-B7224039007C}" type="slidenum">
              <a:rPr lang="en-US" altLang="en-US" sz="1200"/>
              <a:pPr/>
              <a:t>9</a:t>
            </a:fld>
            <a:endParaRPr lang="en-US" altLang="en-US" sz="1200"/>
          </a:p>
        </p:txBody>
      </p:sp>
    </p:spTree>
    <p:extLst>
      <p:ext uri="{BB962C8B-B14F-4D97-AF65-F5344CB8AC3E}">
        <p14:creationId xmlns:p14="http://schemas.microsoft.com/office/powerpoint/2010/main" val="96376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IN" altLang="en-US" dirty="0">
                <a:latin typeface="Times New Roman" charset="0"/>
                <a:ea typeface="MS PGothic" charset="-128"/>
              </a:rPr>
              <a:t>a. These three parts can be referred to as the “perfusion triangle.”</a:t>
            </a:r>
          </a:p>
          <a:p>
            <a:r>
              <a:rPr lang="en-IN" altLang="en-US" dirty="0">
                <a:latin typeface="Times New Roman" charset="0"/>
                <a:ea typeface="MS PGothic" charset="-128"/>
              </a:rPr>
              <a:t>b. When a patient is in shock, one or more of the three parts is not working properly.</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C77C7C4D-3D56-8243-8BAC-BCF9D7715909}" type="slidenum">
              <a:rPr lang="en-US" altLang="en-US" sz="1200"/>
              <a:pPr/>
              <a:t>10</a:t>
            </a:fld>
            <a:endParaRPr lang="en-US" altLang="en-US" sz="1200"/>
          </a:p>
        </p:txBody>
      </p:sp>
    </p:spTree>
    <p:extLst>
      <p:ext uri="{BB962C8B-B14F-4D97-AF65-F5344CB8AC3E}">
        <p14:creationId xmlns:p14="http://schemas.microsoft.com/office/powerpoint/2010/main" val="167080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13</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r>
              <a:rPr lang="en-US" dirty="0"/>
              <a:t>Shock</a:t>
            </a:r>
          </a:p>
        </p:txBody>
      </p:sp>
      <p:pic>
        <p:nvPicPr>
          <p:cNvPr id="3" name="Picture 2" descr="Cover image for Emergency Care and Transportation of the Sick and Injured, Twelfth Edition.">
            <a:extLst>
              <a:ext uri="{FF2B5EF4-FFF2-40B4-BE49-F238E27FC236}">
                <a16:creationId xmlns:a16="http://schemas.microsoft.com/office/drawing/2014/main" id="{A46A8DB3-5D65-B946-A6EC-CD8714EF2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400800" y="1447800"/>
            <a:ext cx="5486400" cy="4800600"/>
          </a:xfrm>
        </p:spPr>
        <p:txBody>
          <a:bodyPr rIns="228600"/>
          <a:lstStyle/>
          <a:p>
            <a:pPr>
              <a:spcBef>
                <a:spcPct val="35000"/>
              </a:spcBef>
            </a:pPr>
            <a:r>
              <a:rPr lang="en-US" altLang="en-US" dirty="0"/>
              <a:t>“Perfusion triangle.”</a:t>
            </a:r>
          </a:p>
          <a:p>
            <a:pPr lvl="1">
              <a:spcBef>
                <a:spcPct val="35000"/>
              </a:spcBef>
            </a:pPr>
            <a:r>
              <a:rPr lang="en-US" altLang="en-US" dirty="0"/>
              <a:t>When a patient is in shock, one or more of the three parts is not working properly.</a:t>
            </a:r>
          </a:p>
        </p:txBody>
      </p:sp>
      <p:sp>
        <p:nvSpPr>
          <p:cNvPr id="7"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(6 of 12)</a:t>
            </a:r>
          </a:p>
        </p:txBody>
      </p:sp>
      <p:pic>
        <p:nvPicPr>
          <p:cNvPr id="2050" name="Picture 2" descr="Heart, Pump function. Damage to the heart by disease or injury decreases the ability of the heart to properly function as a pump. Therefore, it cannot move enough blood through the body to support perfusion. Blood Vessels, Container function. If all the blood vessels dilate rapidly, the normal amount of blood volume is not enough to fill the system and provide adequate perfusion to the body. Blood, Content function. If there is enough blood or plasma loss, the volume of fluid in the container is not enough to support the perfusion needs of the body.&#10;" title="A diagram of the perfusion triangle with the three parts of per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473200"/>
            <a:ext cx="4457700" cy="4187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3450" y="5607853"/>
            <a:ext cx="6019800" cy="646331"/>
          </a:xfrm>
          <a:prstGeom prst="rect">
            <a:avLst/>
          </a:prstGeom>
        </p:spPr>
        <p:txBody>
          <a:bodyPr wrap="square">
            <a:spAutoFit/>
          </a:bodyPr>
          <a:lstStyle/>
          <a:p>
            <a:r>
              <a:rPr lang="en-US" b="1" dirty="0"/>
              <a:t>FIGURE 13-2 </a:t>
            </a:r>
            <a:r>
              <a:rPr lang="en-US" dirty="0"/>
              <a:t>The heart, the blood vessels, and the blood represent the three parts of perfusion (the perfusion triangle).</a:t>
            </a:r>
          </a:p>
        </p:txBody>
      </p:sp>
      <p:sp>
        <p:nvSpPr>
          <p:cNvPr id="3" name="Rectangle 2"/>
          <p:cNvSpPr/>
          <p:nvPr/>
        </p:nvSpPr>
        <p:spPr>
          <a:xfrm>
            <a:off x="914400" y="627323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(7 of 12)</a:t>
            </a:r>
          </a:p>
        </p:txBody>
      </p:sp>
      <p:sp>
        <p:nvSpPr>
          <p:cNvPr id="15363" name="Content Placeholder 2"/>
          <p:cNvSpPr>
            <a:spLocks noGrp="1"/>
          </p:cNvSpPr>
          <p:nvPr>
            <p:ph type="body" idx="1"/>
          </p:nvPr>
        </p:nvSpPr>
        <p:spPr/>
        <p:txBody>
          <a:bodyPr rIns="228600"/>
          <a:lstStyle/>
          <a:p>
            <a:pPr>
              <a:spcBef>
                <a:spcPct val="35000"/>
              </a:spcBef>
            </a:pPr>
            <a:r>
              <a:rPr lang="en-US" altLang="en-US"/>
              <a:t>Blood pressure is the pressure of blood within the vessels at any moment in time.</a:t>
            </a:r>
          </a:p>
          <a:p>
            <a:pPr lvl="1">
              <a:spcBef>
                <a:spcPct val="35000"/>
              </a:spcBef>
            </a:pPr>
            <a:r>
              <a:rPr lang="en-US" altLang="en-US"/>
              <a:t>Systolic: peak arterial pressure</a:t>
            </a:r>
          </a:p>
          <a:p>
            <a:pPr lvl="1">
              <a:spcBef>
                <a:spcPct val="35000"/>
              </a:spcBef>
            </a:pPr>
            <a:r>
              <a:rPr lang="en-US" altLang="en-US"/>
              <a:t>Diastolic: pressure in the arteries while the heart rests between heartbeats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(8 of 12)</a:t>
            </a:r>
          </a:p>
        </p:txBody>
      </p:sp>
      <p:sp>
        <p:nvSpPr>
          <p:cNvPr id="16387" name="Content Placeholder 2"/>
          <p:cNvSpPr>
            <a:spLocks noGrp="1"/>
          </p:cNvSpPr>
          <p:nvPr>
            <p:ph type="body" idx="1"/>
          </p:nvPr>
        </p:nvSpPr>
        <p:spPr/>
        <p:txBody>
          <a:bodyPr rIns="228600"/>
          <a:lstStyle/>
          <a:p>
            <a:pPr>
              <a:spcBef>
                <a:spcPct val="35000"/>
              </a:spcBef>
            </a:pPr>
            <a:r>
              <a:rPr lang="en-US" altLang="en-US" dirty="0"/>
              <a:t>Pulse pressure is the difference between the systolic and diastolic pressures.</a:t>
            </a:r>
          </a:p>
          <a:p>
            <a:pPr lvl="1">
              <a:spcBef>
                <a:spcPct val="35000"/>
              </a:spcBef>
            </a:pPr>
            <a:r>
              <a:rPr lang="en-US" altLang="en-US" dirty="0"/>
              <a:t>It signifies the amount of force the heart generates with each contraction.</a:t>
            </a:r>
          </a:p>
          <a:p>
            <a:pPr lvl="1">
              <a:spcBef>
                <a:spcPct val="35000"/>
              </a:spcBef>
            </a:pPr>
            <a:r>
              <a:rPr lang="en-US" altLang="en-US" dirty="0"/>
              <a:t>A pulse pressure less than 25 mm Hg may be seen in patients with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defRPr/>
            </a:pPr>
            <a:r>
              <a:rPr lang="en-US" dirty="0">
                <a:cs typeface="+mj-cs"/>
              </a:rPr>
              <a:t>Pathophysiology </a:t>
            </a:r>
            <a:r>
              <a:rPr lang="en-US" sz="2000" b="0" dirty="0">
                <a:cs typeface="+mj-cs"/>
              </a:rPr>
              <a:t>(9 of 12)</a:t>
            </a:r>
          </a:p>
        </p:txBody>
      </p:sp>
      <p:sp>
        <p:nvSpPr>
          <p:cNvPr id="17411" name="Rectangle 3"/>
          <p:cNvSpPr>
            <a:spLocks noGrp="1" noChangeArrowheads="1"/>
          </p:cNvSpPr>
          <p:nvPr>
            <p:ph type="body" idx="1"/>
          </p:nvPr>
        </p:nvSpPr>
        <p:spPr/>
        <p:txBody>
          <a:bodyPr rIns="228600"/>
          <a:lstStyle/>
          <a:p>
            <a:pPr>
              <a:spcBef>
                <a:spcPct val="35000"/>
              </a:spcBef>
            </a:pPr>
            <a:r>
              <a:rPr lang="en-US" altLang="en-US" dirty="0"/>
              <a:t>Blood flow through the capillary beds is regulated by the capillary sphincters.</a:t>
            </a:r>
          </a:p>
          <a:p>
            <a:pPr lvl="1">
              <a:spcBef>
                <a:spcPct val="35000"/>
              </a:spcBef>
            </a:pPr>
            <a:r>
              <a:rPr lang="en-US" altLang="en-US" dirty="0"/>
              <a:t>Under the control of the autonomic nervous system</a:t>
            </a:r>
          </a:p>
          <a:p>
            <a:pPr lvl="1">
              <a:spcBef>
                <a:spcPct val="35000"/>
              </a:spcBef>
            </a:pPr>
            <a:r>
              <a:rPr lang="en-US" altLang="en-US" dirty="0"/>
              <a:t>Regulation of blood flow is determined by cellular needs.</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p:txBody>
          <a:bodyPr/>
          <a:lstStyle/>
          <a:p>
            <a:pPr>
              <a:lnSpc>
                <a:spcPct val="85000"/>
              </a:lnSpc>
              <a:defRPr/>
            </a:pPr>
            <a:r>
              <a:rPr lang="en-US" dirty="0">
                <a:cs typeface="+mj-cs"/>
              </a:rPr>
              <a:t>Pathophysiology </a:t>
            </a:r>
            <a:r>
              <a:rPr lang="en-US" sz="2000" b="0" dirty="0">
                <a:cs typeface="+mj-cs"/>
              </a:rPr>
              <a:t>(10 of 12)</a:t>
            </a:r>
          </a:p>
        </p:txBody>
      </p:sp>
      <p:sp>
        <p:nvSpPr>
          <p:cNvPr id="18435" name="Rectangle 1027"/>
          <p:cNvSpPr>
            <a:spLocks noGrp="1" noChangeArrowheads="1"/>
          </p:cNvSpPr>
          <p:nvPr>
            <p:ph type="body" idx="1"/>
          </p:nvPr>
        </p:nvSpPr>
        <p:spPr/>
        <p:txBody>
          <a:bodyPr rIns="228600"/>
          <a:lstStyle/>
          <a:p>
            <a:pPr>
              <a:spcBef>
                <a:spcPct val="35000"/>
              </a:spcBef>
            </a:pPr>
            <a:r>
              <a:rPr lang="en-US" altLang="en-US" dirty="0"/>
              <a:t>Perfusion also requires adequate:</a:t>
            </a:r>
          </a:p>
          <a:p>
            <a:pPr lvl="1">
              <a:spcBef>
                <a:spcPct val="35000"/>
              </a:spcBef>
            </a:pPr>
            <a:r>
              <a:rPr lang="en-US" altLang="en-US" dirty="0"/>
              <a:t>Oxygen exchange in the lungs</a:t>
            </a:r>
          </a:p>
          <a:p>
            <a:pPr lvl="1">
              <a:spcBef>
                <a:spcPct val="35000"/>
              </a:spcBef>
            </a:pPr>
            <a:r>
              <a:rPr lang="en-US" altLang="en-US" dirty="0"/>
              <a:t>Nutrients in the form of glucose in the blood</a:t>
            </a:r>
          </a:p>
          <a:p>
            <a:pPr lvl="1">
              <a:spcBef>
                <a:spcPct val="35000"/>
              </a:spcBef>
            </a:pPr>
            <a:r>
              <a:rPr lang="en-US" altLang="en-US" dirty="0"/>
              <a:t>Waste removal, primarily through the lungs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p:txBody>
          <a:bodyPr/>
          <a:lstStyle/>
          <a:p>
            <a:pPr>
              <a:lnSpc>
                <a:spcPct val="85000"/>
              </a:lnSpc>
              <a:defRPr/>
            </a:pPr>
            <a:r>
              <a:rPr lang="en-US" dirty="0">
                <a:cs typeface="+mj-cs"/>
              </a:rPr>
              <a:t>Pathophysiology </a:t>
            </a:r>
            <a:r>
              <a:rPr lang="en-US" sz="2000" b="0" dirty="0">
                <a:cs typeface="+mj-cs"/>
              </a:rPr>
              <a:t>(11 of 12)</a:t>
            </a:r>
          </a:p>
        </p:txBody>
      </p:sp>
      <p:sp>
        <p:nvSpPr>
          <p:cNvPr id="19459" name="Rectangle 1027"/>
          <p:cNvSpPr>
            <a:spLocks noGrp="1" noChangeArrowheads="1"/>
          </p:cNvSpPr>
          <p:nvPr>
            <p:ph type="body" idx="1"/>
          </p:nvPr>
        </p:nvSpPr>
        <p:spPr/>
        <p:txBody>
          <a:bodyPr rIns="228600"/>
          <a:lstStyle/>
          <a:p>
            <a:pPr>
              <a:spcBef>
                <a:spcPct val="35000"/>
              </a:spcBef>
            </a:pPr>
            <a:r>
              <a:rPr lang="en-US" altLang="en-US" dirty="0"/>
              <a:t>Mechanisms are in place to help support the respiratory and cardiovascular systems when the need for perfusion of vital organs is increased.</a:t>
            </a:r>
          </a:p>
          <a:p>
            <a:pPr lvl="1">
              <a:spcBef>
                <a:spcPct val="35000"/>
              </a:spcBef>
            </a:pPr>
            <a:r>
              <a:rPr lang="en-US" altLang="en-US" dirty="0"/>
              <a:t>Includes the autonomic nervous system and hormones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p:txBody>
          <a:bodyPr/>
          <a:lstStyle/>
          <a:p>
            <a:pPr>
              <a:lnSpc>
                <a:spcPct val="85000"/>
              </a:lnSpc>
              <a:defRPr/>
            </a:pPr>
            <a:r>
              <a:rPr lang="en-US" dirty="0">
                <a:cs typeface="+mj-cs"/>
              </a:rPr>
              <a:t>Pathophysiology </a:t>
            </a:r>
            <a:r>
              <a:rPr lang="en-US" sz="2000" b="0" dirty="0">
                <a:cs typeface="+mj-cs"/>
              </a:rPr>
              <a:t>(12 of 12)</a:t>
            </a:r>
          </a:p>
        </p:txBody>
      </p:sp>
      <p:sp>
        <p:nvSpPr>
          <p:cNvPr id="20483" name="Rectangle 1027"/>
          <p:cNvSpPr>
            <a:spLocks noGrp="1" noChangeArrowheads="1"/>
          </p:cNvSpPr>
          <p:nvPr>
            <p:ph type="body" idx="1"/>
          </p:nvPr>
        </p:nvSpPr>
        <p:spPr/>
        <p:txBody>
          <a:bodyPr rIns="228600"/>
          <a:lstStyle/>
          <a:p>
            <a:pPr>
              <a:spcBef>
                <a:spcPct val="35000"/>
              </a:spcBef>
            </a:pPr>
            <a:r>
              <a:rPr lang="en-US" altLang="en-US" dirty="0"/>
              <a:t>Hormones are triggered when the body senses pressure falling.</a:t>
            </a:r>
          </a:p>
          <a:p>
            <a:pPr lvl="1">
              <a:spcBef>
                <a:spcPct val="35000"/>
              </a:spcBef>
            </a:pPr>
            <a:r>
              <a:rPr lang="en-US" altLang="en-US" dirty="0"/>
              <a:t>Cause an increase in: </a:t>
            </a:r>
          </a:p>
          <a:p>
            <a:pPr lvl="2">
              <a:spcBef>
                <a:spcPct val="35000"/>
              </a:spcBef>
            </a:pPr>
            <a:r>
              <a:rPr lang="en-US" altLang="en-US" dirty="0"/>
              <a:t>Heart rate </a:t>
            </a:r>
          </a:p>
          <a:p>
            <a:pPr lvl="2">
              <a:spcBef>
                <a:spcPct val="35000"/>
              </a:spcBef>
            </a:pPr>
            <a:r>
              <a:rPr lang="en-US" altLang="en-US" dirty="0"/>
              <a:t>Strength of cardiac contractions</a:t>
            </a:r>
          </a:p>
          <a:p>
            <a:pPr lvl="2">
              <a:spcBef>
                <a:spcPct val="35000"/>
              </a:spcBef>
            </a:pPr>
            <a:r>
              <a:rPr lang="en-US" altLang="en-US" dirty="0"/>
              <a:t>Peripheral vasoconstriction</a:t>
            </a:r>
          </a:p>
          <a:p>
            <a:pPr>
              <a:spcBef>
                <a:spcPct val="35000"/>
              </a:spcBef>
            </a:pPr>
            <a:r>
              <a:rPr lang="en-US" altLang="en-US" dirty="0"/>
              <a:t>This response causes all the signs and symptoms of shock.</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defRPr/>
            </a:pPr>
            <a:r>
              <a:rPr lang="en-US" dirty="0">
                <a:cs typeface="+mj-cs"/>
              </a:rPr>
              <a:t>Causes of Shock </a:t>
            </a:r>
            <a:r>
              <a:rPr lang="en-US" sz="2000" b="0" dirty="0">
                <a:cs typeface="+mj-cs"/>
              </a:rPr>
              <a:t>(1 of 3)</a:t>
            </a:r>
          </a:p>
        </p:txBody>
      </p:sp>
      <p:sp>
        <p:nvSpPr>
          <p:cNvPr id="22531" name="Content Placeholder 2"/>
          <p:cNvSpPr>
            <a:spLocks noGrp="1"/>
          </p:cNvSpPr>
          <p:nvPr>
            <p:ph type="body" idx="1"/>
          </p:nvPr>
        </p:nvSpPr>
        <p:spPr/>
        <p:txBody>
          <a:bodyPr rIns="228600"/>
          <a:lstStyle/>
          <a:p>
            <a:pPr eaLnBrk="1" hangingPunct="1">
              <a:spcBef>
                <a:spcPct val="35000"/>
              </a:spcBef>
            </a:pPr>
            <a:r>
              <a:rPr lang="en-US" altLang="en-US" dirty="0"/>
              <a:t>Many different shocks result from three basic causes:</a:t>
            </a:r>
          </a:p>
          <a:p>
            <a:pPr lvl="1" eaLnBrk="1" hangingPunct="1">
              <a:spcBef>
                <a:spcPct val="35000"/>
              </a:spcBef>
            </a:pPr>
            <a:r>
              <a:rPr lang="en-US" altLang="en-US" dirty="0"/>
              <a:t>Pump failure</a:t>
            </a:r>
          </a:p>
          <a:p>
            <a:pPr lvl="1" eaLnBrk="1" hangingPunct="1">
              <a:spcBef>
                <a:spcPct val="35000"/>
              </a:spcBef>
            </a:pPr>
            <a:r>
              <a:rPr lang="en-US" altLang="en-US" dirty="0"/>
              <a:t>Poor vessel function</a:t>
            </a:r>
          </a:p>
          <a:p>
            <a:pPr lvl="1" eaLnBrk="1" hangingPunct="1">
              <a:spcBef>
                <a:spcPct val="35000"/>
              </a:spcBef>
            </a:pPr>
            <a:r>
              <a:rPr lang="en-US" altLang="en-US" dirty="0"/>
              <a:t>Low fluid volume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defRPr/>
            </a:pPr>
            <a:r>
              <a:rPr lang="en-US" dirty="0">
                <a:cs typeface="+mj-cs"/>
              </a:rPr>
              <a:t>Causes of Shock </a:t>
            </a:r>
            <a:r>
              <a:rPr lang="en-US" sz="2000" b="0" dirty="0">
                <a:cs typeface="+mj-cs"/>
              </a:rPr>
              <a:t>(2 of 3)</a:t>
            </a:r>
          </a:p>
        </p:txBody>
      </p:sp>
      <p:sp>
        <p:nvSpPr>
          <p:cNvPr id="5" name="Rectangle 8"/>
          <p:cNvSpPr>
            <a:spLocks noChangeArrowheads="1"/>
          </p:cNvSpPr>
          <p:nvPr>
            <p:custDataLst>
              <p:tags r:id="rId1"/>
            </p:custDataLst>
          </p:nvPr>
        </p:nvSpPr>
        <p:spPr bwMode="auto">
          <a:xfrm>
            <a:off x="5181601" y="6181726"/>
            <a:ext cx="383963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50000"/>
              </a:spcBef>
              <a:buClr>
                <a:srgbClr val="F37021"/>
              </a:buClr>
              <a:buChar char="•"/>
              <a:defRPr sz="2800">
                <a:solidFill>
                  <a:schemeClr val="tx1"/>
                </a:solidFill>
                <a:latin typeface="Arial" charset="0"/>
                <a:ea typeface="ヒラギノ角ゴ Pro W3" pitchFamily="1" charset="-128"/>
              </a:defRPr>
            </a:lvl1pPr>
            <a:lvl2pPr marL="742950" indent="-285750" algn="l" eaLnBrk="0" hangingPunct="0">
              <a:spcBef>
                <a:spcPct val="25000"/>
              </a:spcBef>
              <a:buClr>
                <a:srgbClr val="F37021"/>
              </a:buClr>
              <a:buChar char="–"/>
              <a:defRPr sz="2400">
                <a:solidFill>
                  <a:schemeClr val="tx1"/>
                </a:solidFill>
                <a:latin typeface="Arial" charset="0"/>
                <a:ea typeface="ヒラギノ角ゴ Pro W3" pitchFamily="1" charset="-128"/>
              </a:defRPr>
            </a:lvl2pPr>
            <a:lvl3pPr marL="1143000" indent="-228600" algn="l" eaLnBrk="0" hangingPunct="0">
              <a:spcBef>
                <a:spcPct val="25000"/>
              </a:spcBef>
              <a:buClr>
                <a:srgbClr val="F37021"/>
              </a:buClr>
              <a:buChar char="•"/>
              <a:defRPr sz="2200">
                <a:solidFill>
                  <a:schemeClr val="tx1"/>
                </a:solidFill>
                <a:latin typeface="Arial" charset="0"/>
                <a:ea typeface="ヒラギノ角ゴ Pro W3" pitchFamily="1" charset="-128"/>
              </a:defRPr>
            </a:lvl3pPr>
            <a:lvl4pPr marL="1600200" indent="-228600" algn="l" eaLnBrk="0" hangingPunct="0">
              <a:spcBef>
                <a:spcPct val="25000"/>
              </a:spcBef>
              <a:buChar char="–"/>
              <a:defRPr sz="2000">
                <a:solidFill>
                  <a:schemeClr val="tx1"/>
                </a:solidFill>
                <a:latin typeface="Arial" charset="0"/>
                <a:ea typeface="ヒラギノ角ゴ Pro W3" pitchFamily="1" charset="-128"/>
              </a:defRPr>
            </a:lvl4pPr>
            <a:lvl5pPr marL="2057400" indent="-228600" algn="l" eaLnBrk="0" hangingPunct="0">
              <a:spcBef>
                <a:spcPct val="25000"/>
              </a:spcBef>
              <a:buChar char="»"/>
              <a:defRPr sz="2000">
                <a:solidFill>
                  <a:schemeClr val="tx1"/>
                </a:solidFill>
                <a:latin typeface="Arial" charset="0"/>
                <a:ea typeface="ヒラギノ角ゴ Pro W3" pitchFamily="1" charset="-128"/>
              </a:defRPr>
            </a:lvl5pPr>
            <a:lvl6pPr marL="2514600" indent="-228600" eaLnBrk="0" fontAlgn="base" hangingPunct="0">
              <a:spcBef>
                <a:spcPct val="25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5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5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5000"/>
              </a:spcBef>
              <a:spcAft>
                <a:spcPct val="0"/>
              </a:spcAft>
              <a:buChar char="»"/>
              <a:defRPr sz="2000">
                <a:solidFill>
                  <a:schemeClr val="tx1"/>
                </a:solidFill>
                <a:latin typeface="Arial" charset="0"/>
                <a:ea typeface="ヒラギノ角ゴ Pro W3" pitchFamily="1" charset="-128"/>
              </a:defRPr>
            </a:lvl9pPr>
          </a:lstStyle>
          <a:p>
            <a:pPr algn="r" eaLnBrk="1" hangingPunct="1">
              <a:lnSpc>
                <a:spcPct val="110000"/>
              </a:lnSpc>
              <a:spcBef>
                <a:spcPct val="20000"/>
              </a:spcBef>
              <a:buFontTx/>
              <a:buNone/>
              <a:defRPr/>
            </a:pPr>
            <a:r>
              <a:rPr lang="en-IN" sz="900" dirty="0">
                <a:solidFill>
                  <a:schemeClr val="bg1"/>
                </a:solidFill>
                <a:latin typeface="+mn-lt"/>
              </a:rPr>
              <a:t>© Jones &amp; Bartlett Learning.</a:t>
            </a:r>
            <a:endParaRPr lang="en-US" altLang="en-US" sz="900" dirty="0">
              <a:solidFill>
                <a:schemeClr val="bg1"/>
              </a:solidFill>
              <a:latin typeface="+mn-lt"/>
            </a:endParaRPr>
          </a:p>
        </p:txBody>
      </p:sp>
      <p:pic>
        <p:nvPicPr>
          <p:cNvPr id="3074" name="Picture 2" descr="A: Pump failure. Causes: Heart attack, trauma to heart, obstructive causes, large pulmonary embolus. B: Low fluid volume. Causes: Trauma to vessels or tissues, fluid loss from G I tract, vomiting, diarrhea can also lower the fluid component of blood. C: Poor vessel function. Causes: Infection, drug overdose, narcotic, spinal cord injury, anaphylaxis.&#10;" title="The three basic causes of shock and impaired tissue perfusion are lis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788" y="1311370"/>
            <a:ext cx="3656012" cy="39971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24050" y="5388243"/>
            <a:ext cx="8915400" cy="1200329"/>
          </a:xfrm>
          <a:prstGeom prst="rect">
            <a:avLst/>
          </a:prstGeom>
        </p:spPr>
        <p:txBody>
          <a:bodyPr wrap="square">
            <a:spAutoFit/>
          </a:bodyPr>
          <a:lstStyle/>
          <a:p>
            <a:r>
              <a:rPr lang="en-US" b="1" dirty="0"/>
              <a:t>FIGURE 13-3 </a:t>
            </a:r>
            <a:r>
              <a:rPr lang="en-US" dirty="0"/>
              <a:t>There are three basic causes of shock and impaired tissue perfusion. </a:t>
            </a:r>
            <a:r>
              <a:rPr lang="en-US" b="1" dirty="0"/>
              <a:t>A. </a:t>
            </a:r>
            <a:r>
              <a:rPr lang="en-US" dirty="0"/>
              <a:t>Pump failure occurs when the heart is damaged by disease or injury, or when an obstruction prevents it from functioning. </a:t>
            </a:r>
            <a:r>
              <a:rPr lang="en-US" b="1" dirty="0"/>
              <a:t>B. </a:t>
            </a:r>
            <a:r>
              <a:rPr lang="en-US" dirty="0"/>
              <a:t>Low fluid volume, often a result of bleeding. </a:t>
            </a:r>
            <a:r>
              <a:rPr lang="en-US" b="1" dirty="0"/>
              <a:t>C. </a:t>
            </a:r>
            <a:r>
              <a:rPr lang="en-US" dirty="0"/>
              <a:t>The blood vessels can dilate excessively so that the blood within them is inadequate to fill the system.</a:t>
            </a:r>
          </a:p>
        </p:txBody>
      </p:sp>
      <p:sp>
        <p:nvSpPr>
          <p:cNvPr id="3" name="Rectangle 2"/>
          <p:cNvSpPr/>
          <p:nvPr/>
        </p:nvSpPr>
        <p:spPr>
          <a:xfrm>
            <a:off x="1943100" y="6559551"/>
            <a:ext cx="227818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C: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defRPr/>
            </a:pPr>
            <a:r>
              <a:rPr lang="en-US" dirty="0">
                <a:cs typeface="+mj-cs"/>
              </a:rPr>
              <a:t>Causes of Shock </a:t>
            </a:r>
            <a:r>
              <a:rPr lang="en-US" sz="2000" b="0" dirty="0">
                <a:cs typeface="+mj-cs"/>
              </a:rPr>
              <a:t>(3 of 3)</a:t>
            </a:r>
          </a:p>
        </p:txBody>
      </p:sp>
      <p:pic>
        <p:nvPicPr>
          <p:cNvPr id="4098" name="Picture 2" descr="The table shows two columns and three rows. The column headers are cause and type of shock. Row entries are as follows. Row 1. Cause: Pump failure. Type of shock: Cardiogenic shock; Obstructive shock; Tension pneumothorax, Cardiac tamponade, Pulmonary embolism. Row 2. Cause: Poor vessel function. Type of shock: Distributive shock; Septic shock, Neurogenic shock, Anaphylactic shock, Psychogenic shock. Row 3. Cause: Low fluid volume. Type of shock: Hypovolemic shock; Hemorrhagic shock, Nonhemorrhagic shock.&#10;" title="A table is titled causes of 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988" y="1473200"/>
            <a:ext cx="5065712" cy="5065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2)</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Shock and Resuscitation</a:t>
            </a:r>
          </a:p>
          <a:p>
            <a:pPr marL="0" indent="0" eaLnBrk="1" hangingPunct="1">
              <a:spcBef>
                <a:spcPct val="35000"/>
              </a:spcBef>
              <a:buFontTx/>
              <a:buNone/>
            </a:pPr>
            <a:r>
              <a:rPr lang="en-US" altLang="en-US" dirty="0"/>
              <a:t>Applies a fundamental knowledge of the causes, pathophysiology, and management of shock, respiratory failure or arrest, cardiac failure or arrest, and postresuscitation management. </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defRPr/>
            </a:pPr>
            <a:r>
              <a:rPr lang="en-US" dirty="0">
                <a:cs typeface="+mj-cs"/>
              </a:rPr>
              <a:t>Cardiogenic Shock </a:t>
            </a:r>
            <a:r>
              <a:rPr lang="en-US" sz="2000" b="0" dirty="0">
                <a:cs typeface="+mj-cs"/>
              </a:rPr>
              <a:t>(1 of 2)</a:t>
            </a:r>
          </a:p>
        </p:txBody>
      </p:sp>
      <p:sp>
        <p:nvSpPr>
          <p:cNvPr id="25603" name="Content Placeholder 2"/>
          <p:cNvSpPr>
            <a:spLocks noGrp="1"/>
          </p:cNvSpPr>
          <p:nvPr>
            <p:ph type="body" idx="1"/>
          </p:nvPr>
        </p:nvSpPr>
        <p:spPr/>
        <p:txBody>
          <a:bodyPr rIns="228600"/>
          <a:lstStyle/>
          <a:p>
            <a:pPr>
              <a:spcBef>
                <a:spcPct val="35000"/>
              </a:spcBef>
            </a:pPr>
            <a:r>
              <a:rPr lang="en-US" altLang="en-US" dirty="0"/>
              <a:t>Caused by inadequate function of the heart</a:t>
            </a:r>
            <a:endParaRPr lang="en-US" altLang="en-US" b="1" dirty="0">
              <a:solidFill>
                <a:srgbClr val="FF0000"/>
              </a:solidFill>
            </a:endParaRPr>
          </a:p>
          <a:p>
            <a:pPr>
              <a:spcBef>
                <a:spcPct val="35000"/>
              </a:spcBef>
            </a:pPr>
            <a:r>
              <a:rPr lang="en-US" altLang="en-US" dirty="0"/>
              <a:t>A major effect is the backup of blood into the pulmonary vessels.</a:t>
            </a:r>
          </a:p>
          <a:p>
            <a:pPr>
              <a:spcBef>
                <a:spcPct val="35000"/>
              </a:spcBef>
            </a:pPr>
            <a:r>
              <a:rPr lang="en-US" altLang="en-US" dirty="0"/>
              <a:t>Resulting buildup of pulmonary fluid is called pulmonary edema.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defRPr/>
            </a:pPr>
            <a:r>
              <a:rPr lang="en-US" dirty="0">
                <a:cs typeface="+mj-cs"/>
              </a:rPr>
              <a:t>Cardiogenic Shock </a:t>
            </a:r>
            <a:r>
              <a:rPr lang="en-US" sz="2000" b="0" dirty="0">
                <a:cs typeface="+mj-cs"/>
              </a:rPr>
              <a:t>(2 of 2)</a:t>
            </a:r>
          </a:p>
        </p:txBody>
      </p:sp>
      <p:sp>
        <p:nvSpPr>
          <p:cNvPr id="28675" name="Content Placeholder 2"/>
          <p:cNvSpPr>
            <a:spLocks noGrp="1"/>
          </p:cNvSpPr>
          <p:nvPr>
            <p:ph type="body" idx="1"/>
          </p:nvPr>
        </p:nvSpPr>
        <p:spPr/>
        <p:txBody>
          <a:bodyPr rIns="228600"/>
          <a:lstStyle/>
          <a:p>
            <a:pPr>
              <a:spcBef>
                <a:spcPct val="35000"/>
              </a:spcBef>
            </a:pPr>
            <a:r>
              <a:rPr lang="en-US" altLang="en-US" dirty="0"/>
              <a:t>Cardiogenic shock develops when the heart cannot maintain sufficient output to meet the demands of the body.</a:t>
            </a:r>
          </a:p>
          <a:p>
            <a:pPr>
              <a:spcBef>
                <a:spcPct val="35000"/>
              </a:spcBef>
            </a:pPr>
            <a:r>
              <a:rPr lang="en-US" altLang="en-US" dirty="0"/>
              <a:t>Cardiac output depends on adequate:</a:t>
            </a:r>
          </a:p>
          <a:p>
            <a:pPr lvl="1">
              <a:spcBef>
                <a:spcPct val="35000"/>
              </a:spcBef>
            </a:pPr>
            <a:r>
              <a:rPr lang="en-US" altLang="en-US" dirty="0"/>
              <a:t>Contractility of the heart muscle</a:t>
            </a:r>
          </a:p>
          <a:p>
            <a:pPr lvl="1">
              <a:spcBef>
                <a:spcPct val="35000"/>
              </a:spcBef>
            </a:pPr>
            <a:r>
              <a:rPr lang="en-US" altLang="en-US" dirty="0"/>
              <a:t>Amount of blood to pump (preload)</a:t>
            </a:r>
          </a:p>
          <a:p>
            <a:pPr lvl="1">
              <a:spcBef>
                <a:spcPct val="35000"/>
              </a:spcBef>
            </a:pPr>
            <a:r>
              <a:rPr lang="en-US" altLang="en-US" dirty="0"/>
              <a:t>Resistance to flow in peripheral circulation (afterload)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Obstructive Shock </a:t>
            </a:r>
            <a:r>
              <a:rPr lang="en-US" sz="2000" b="0" dirty="0">
                <a:cs typeface="+mj-cs"/>
              </a:rPr>
              <a:t>(1 of 4)</a:t>
            </a:r>
          </a:p>
        </p:txBody>
      </p:sp>
      <p:sp>
        <p:nvSpPr>
          <p:cNvPr id="29699" name="Content Placeholder 2"/>
          <p:cNvSpPr>
            <a:spLocks noGrp="1"/>
          </p:cNvSpPr>
          <p:nvPr>
            <p:ph type="body" idx="1"/>
          </p:nvPr>
        </p:nvSpPr>
        <p:spPr/>
        <p:txBody>
          <a:bodyPr rIns="228600"/>
          <a:lstStyle/>
          <a:p>
            <a:pPr>
              <a:spcBef>
                <a:spcPct val="35000"/>
              </a:spcBef>
            </a:pPr>
            <a:r>
              <a:rPr lang="en-US" altLang="en-US"/>
              <a:t>Caused by a mechanical obstruction that prevents an adequate volume of blood from filling the heart chambers.</a:t>
            </a:r>
          </a:p>
          <a:p>
            <a:pPr>
              <a:spcBef>
                <a:spcPct val="35000"/>
              </a:spcBef>
            </a:pPr>
            <a:r>
              <a:rPr lang="en-US" altLang="en-US"/>
              <a:t>Three of the most common examples: </a:t>
            </a:r>
          </a:p>
          <a:p>
            <a:pPr lvl="1">
              <a:spcBef>
                <a:spcPct val="35000"/>
              </a:spcBef>
            </a:pPr>
            <a:r>
              <a:rPr lang="en-US" altLang="en-US"/>
              <a:t>Cardiac tamponade</a:t>
            </a:r>
          </a:p>
          <a:p>
            <a:pPr lvl="1">
              <a:spcBef>
                <a:spcPct val="35000"/>
              </a:spcBef>
            </a:pPr>
            <a:r>
              <a:rPr lang="en-US" altLang="en-US"/>
              <a:t>Tension pneumothorax</a:t>
            </a:r>
          </a:p>
          <a:p>
            <a:pPr lvl="1">
              <a:spcBef>
                <a:spcPct val="35000"/>
              </a:spcBef>
            </a:pPr>
            <a:r>
              <a:rPr lang="en-US" altLang="en-US"/>
              <a:t>Pulmonary embolism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dirty="0">
                <a:cs typeface="+mj-cs"/>
              </a:rPr>
              <a:t>Obstructive Shock </a:t>
            </a:r>
            <a:r>
              <a:rPr lang="en-US" sz="2000" b="0" dirty="0">
                <a:cs typeface="+mj-cs"/>
              </a:rPr>
              <a:t>(2 of 4)</a:t>
            </a:r>
          </a:p>
        </p:txBody>
      </p:sp>
      <p:sp>
        <p:nvSpPr>
          <p:cNvPr id="30723" name="Content Placeholder 2"/>
          <p:cNvSpPr>
            <a:spLocks noGrp="1"/>
          </p:cNvSpPr>
          <p:nvPr>
            <p:ph type="body" idx="1"/>
          </p:nvPr>
        </p:nvSpPr>
        <p:spPr/>
        <p:txBody>
          <a:bodyPr rIns="228600"/>
          <a:lstStyle/>
          <a:p>
            <a:pPr>
              <a:spcBef>
                <a:spcPct val="35000"/>
              </a:spcBef>
            </a:pPr>
            <a:r>
              <a:rPr lang="en-US" altLang="en-US"/>
              <a:t>Cardiac tamponade</a:t>
            </a:r>
          </a:p>
          <a:p>
            <a:pPr lvl="1">
              <a:spcBef>
                <a:spcPct val="35000"/>
              </a:spcBef>
            </a:pPr>
            <a:r>
              <a:rPr lang="en-US" altLang="en-US"/>
              <a:t>Collection of fluid between the pericardial sac and the myocardium (pericardial effusion) becomes large enough to prevent ventricles from filling with blood.</a:t>
            </a:r>
          </a:p>
          <a:p>
            <a:pPr lvl="1">
              <a:spcBef>
                <a:spcPct val="35000"/>
              </a:spcBef>
            </a:pPr>
            <a:r>
              <a:rPr lang="en-US" altLang="en-US"/>
              <a:t>Caused by blunt or penetrating trauma</a:t>
            </a:r>
          </a:p>
          <a:p>
            <a:pPr lvl="1">
              <a:spcBef>
                <a:spcPct val="35000"/>
              </a:spcBef>
            </a:pPr>
            <a:r>
              <a:rPr lang="en-US" altLang="en-US"/>
              <a:t>Signs and symptoms are referred to as Beck triad.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p:txBody>
          <a:bodyPr/>
          <a:lstStyle/>
          <a:p>
            <a:pPr>
              <a:lnSpc>
                <a:spcPct val="85000"/>
              </a:lnSpc>
              <a:defRPr/>
            </a:pPr>
            <a:r>
              <a:rPr lang="en-US" dirty="0">
                <a:cs typeface="+mj-cs"/>
              </a:rPr>
              <a:t>Obstructive Shock </a:t>
            </a:r>
            <a:r>
              <a:rPr lang="en-US" sz="2000" b="0" dirty="0">
                <a:cs typeface="+mj-cs"/>
              </a:rPr>
              <a:t>(3 of 4)</a:t>
            </a:r>
          </a:p>
        </p:txBody>
      </p:sp>
      <p:sp>
        <p:nvSpPr>
          <p:cNvPr id="31747" name="Rectangle 1027"/>
          <p:cNvSpPr>
            <a:spLocks noGrp="1" noChangeArrowheads="1"/>
          </p:cNvSpPr>
          <p:nvPr>
            <p:ph type="body" idx="1"/>
          </p:nvPr>
        </p:nvSpPr>
        <p:spPr/>
        <p:txBody>
          <a:bodyPr rIns="228600"/>
          <a:lstStyle/>
          <a:p>
            <a:pPr>
              <a:spcBef>
                <a:spcPct val="35000"/>
              </a:spcBef>
            </a:pPr>
            <a:r>
              <a:rPr lang="en-US" altLang="en-US" dirty="0"/>
              <a:t>Tension pneumothorax</a:t>
            </a:r>
          </a:p>
          <a:p>
            <a:pPr lvl="1">
              <a:spcBef>
                <a:spcPct val="35000"/>
              </a:spcBef>
            </a:pPr>
            <a:r>
              <a:rPr lang="en-US" altLang="en-US" dirty="0"/>
              <a:t>Caused by damage to lung tissue</a:t>
            </a:r>
          </a:p>
          <a:p>
            <a:pPr lvl="1">
              <a:spcBef>
                <a:spcPct val="35000"/>
              </a:spcBef>
            </a:pPr>
            <a:r>
              <a:rPr lang="en-US" altLang="en-US" dirty="0"/>
              <a:t>Air normally held within the lung escapes into the chest cavity.</a:t>
            </a:r>
          </a:p>
          <a:p>
            <a:pPr lvl="1">
              <a:spcBef>
                <a:spcPct val="35000"/>
              </a:spcBef>
            </a:pPr>
            <a:r>
              <a:rPr lang="en-US" altLang="en-US" dirty="0"/>
              <a:t>The lung collapses, and air applies pressure to the organs, including the heart and great vessels.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p:txBody>
          <a:bodyPr/>
          <a:lstStyle/>
          <a:p>
            <a:pPr>
              <a:lnSpc>
                <a:spcPct val="85000"/>
              </a:lnSpc>
              <a:defRPr/>
            </a:pPr>
            <a:r>
              <a:rPr lang="en-US" dirty="0">
                <a:cs typeface="+mj-cs"/>
              </a:rPr>
              <a:t>Obstructive Shock </a:t>
            </a:r>
            <a:r>
              <a:rPr lang="en-US" sz="2000" b="0" dirty="0">
                <a:cs typeface="+mj-cs"/>
              </a:rPr>
              <a:t>(4 of 4)</a:t>
            </a:r>
          </a:p>
        </p:txBody>
      </p:sp>
      <p:sp>
        <p:nvSpPr>
          <p:cNvPr id="32771" name="Rectangle 1027"/>
          <p:cNvSpPr>
            <a:spLocks noGrp="1" noChangeArrowheads="1"/>
          </p:cNvSpPr>
          <p:nvPr>
            <p:ph type="body" idx="1"/>
          </p:nvPr>
        </p:nvSpPr>
        <p:spPr/>
        <p:txBody>
          <a:bodyPr rIns="228600"/>
          <a:lstStyle/>
          <a:p>
            <a:pPr>
              <a:spcBef>
                <a:spcPct val="35000"/>
              </a:spcBef>
            </a:pPr>
            <a:r>
              <a:rPr lang="en-US" altLang="en-US"/>
              <a:t>Pulmonary embolism</a:t>
            </a:r>
          </a:p>
          <a:p>
            <a:pPr lvl="1">
              <a:spcBef>
                <a:spcPct val="35000"/>
              </a:spcBef>
            </a:pPr>
            <a:r>
              <a:rPr lang="en-US" altLang="en-US"/>
              <a:t>A blood clot that blocks the flow of blood through pulmonary vessels</a:t>
            </a:r>
          </a:p>
          <a:p>
            <a:pPr lvl="1">
              <a:spcBef>
                <a:spcPct val="35000"/>
              </a:spcBef>
            </a:pPr>
            <a:r>
              <a:rPr lang="en-US" altLang="en-US"/>
              <a:t>If massive: </a:t>
            </a:r>
          </a:p>
          <a:p>
            <a:pPr lvl="2">
              <a:spcBef>
                <a:spcPct val="35000"/>
              </a:spcBef>
            </a:pPr>
            <a:r>
              <a:rPr lang="en-US" altLang="en-US"/>
              <a:t>Can result in complete backup of blood in the right ventricle</a:t>
            </a:r>
          </a:p>
          <a:p>
            <a:pPr lvl="2">
              <a:spcBef>
                <a:spcPct val="35000"/>
              </a:spcBef>
            </a:pPr>
            <a:r>
              <a:rPr lang="en-US" altLang="en-US"/>
              <a:t>Leads to catastrophic obstructive shock and complete pump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cs typeface="+mj-cs"/>
              </a:rPr>
              <a:t>Distributive Shock </a:t>
            </a:r>
            <a:r>
              <a:rPr lang="en-US" sz="2000" b="0" dirty="0">
                <a:cs typeface="+mj-cs"/>
              </a:rPr>
              <a:t>(1 of 8)</a:t>
            </a:r>
          </a:p>
        </p:txBody>
      </p:sp>
      <p:sp>
        <p:nvSpPr>
          <p:cNvPr id="33795" name="Content Placeholder 2"/>
          <p:cNvSpPr>
            <a:spLocks noGrp="1"/>
          </p:cNvSpPr>
          <p:nvPr>
            <p:ph type="body" idx="1"/>
          </p:nvPr>
        </p:nvSpPr>
        <p:spPr/>
        <p:txBody>
          <a:bodyPr rIns="228600"/>
          <a:lstStyle/>
          <a:p>
            <a:pPr>
              <a:spcBef>
                <a:spcPct val="35000"/>
              </a:spcBef>
            </a:pPr>
            <a:r>
              <a:rPr lang="en-US" altLang="en-US"/>
              <a:t>Results from widespread dilation of small arterioles, small venules, or both</a:t>
            </a:r>
          </a:p>
          <a:p>
            <a:pPr>
              <a:spcBef>
                <a:spcPct val="35000"/>
              </a:spcBef>
            </a:pPr>
            <a:r>
              <a:rPr lang="en-US" altLang="en-US"/>
              <a:t>The circulating blood volume pools in the expanded vascular beds.</a:t>
            </a:r>
          </a:p>
          <a:p>
            <a:pPr>
              <a:spcBef>
                <a:spcPct val="35000"/>
              </a:spcBef>
            </a:pPr>
            <a:r>
              <a:rPr lang="en-US" altLang="en-US"/>
              <a:t>Tissue perfusion decreases.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defRPr/>
            </a:pPr>
            <a:r>
              <a:rPr lang="en-US" dirty="0">
                <a:cs typeface="+mj-cs"/>
              </a:rPr>
              <a:t>Distributive Shock </a:t>
            </a:r>
            <a:r>
              <a:rPr lang="en-US" sz="2000" b="0" dirty="0">
                <a:cs typeface="+mj-cs"/>
              </a:rPr>
              <a:t>(2 of 8)</a:t>
            </a:r>
          </a:p>
        </p:txBody>
      </p:sp>
      <p:sp>
        <p:nvSpPr>
          <p:cNvPr id="34819" name="Content Placeholder 2"/>
          <p:cNvSpPr>
            <a:spLocks noGrp="1"/>
          </p:cNvSpPr>
          <p:nvPr>
            <p:ph type="body" idx="1"/>
          </p:nvPr>
        </p:nvSpPr>
        <p:spPr/>
        <p:txBody>
          <a:bodyPr rIns="228600"/>
          <a:lstStyle/>
          <a:p>
            <a:pPr eaLnBrk="1" hangingPunct="1">
              <a:spcBef>
                <a:spcPct val="35000"/>
              </a:spcBef>
            </a:pPr>
            <a:r>
              <a:rPr lang="en-US" altLang="en-US" dirty="0"/>
              <a:t>Septic shock	</a:t>
            </a:r>
          </a:p>
          <a:p>
            <a:pPr lvl="1" eaLnBrk="1" hangingPunct="1">
              <a:spcBef>
                <a:spcPct val="35000"/>
              </a:spcBef>
            </a:pPr>
            <a:r>
              <a:rPr lang="en-US" altLang="en-US" dirty="0"/>
              <a:t>Occurs as a result of severe infections in which toxins are generated by bacteria or by infected body tissues</a:t>
            </a:r>
          </a:p>
          <a:p>
            <a:pPr lvl="1" eaLnBrk="1" hangingPunct="1">
              <a:spcBef>
                <a:spcPct val="35000"/>
              </a:spcBef>
            </a:pPr>
            <a:r>
              <a:rPr lang="en-US" altLang="en-US" dirty="0"/>
              <a:t>Toxins damage vessel walls, causing increased cellular permeability.</a:t>
            </a:r>
          </a:p>
          <a:p>
            <a:pPr lvl="1" eaLnBrk="1" hangingPunct="1">
              <a:spcBef>
                <a:spcPct val="35000"/>
              </a:spcBef>
            </a:pPr>
            <a:r>
              <a:rPr lang="en-US" altLang="en-US" dirty="0"/>
              <a:t>Vessel walls leak and are unable to contract well.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defRPr/>
            </a:pPr>
            <a:r>
              <a:rPr lang="en-US" dirty="0">
                <a:cs typeface="+mj-cs"/>
              </a:rPr>
              <a:t>Distributive Shock </a:t>
            </a:r>
            <a:r>
              <a:rPr lang="en-US" sz="2000" b="0" dirty="0">
                <a:cs typeface="+mj-cs"/>
              </a:rPr>
              <a:t>(3 of 8)</a:t>
            </a:r>
          </a:p>
        </p:txBody>
      </p:sp>
      <p:sp>
        <p:nvSpPr>
          <p:cNvPr id="35843" name="Content Placeholder 2"/>
          <p:cNvSpPr>
            <a:spLocks noGrp="1"/>
          </p:cNvSpPr>
          <p:nvPr>
            <p:ph type="body" idx="1"/>
          </p:nvPr>
        </p:nvSpPr>
        <p:spPr/>
        <p:txBody>
          <a:bodyPr rIns="228600"/>
          <a:lstStyle/>
          <a:p>
            <a:pPr eaLnBrk="1" hangingPunct="1">
              <a:spcBef>
                <a:spcPct val="35000"/>
              </a:spcBef>
            </a:pPr>
            <a:r>
              <a:rPr lang="en-US" altLang="en-US" dirty="0"/>
              <a:t>Septic shock (cont’d)</a:t>
            </a:r>
          </a:p>
          <a:p>
            <a:pPr lvl="1" eaLnBrk="1" hangingPunct="1">
              <a:spcBef>
                <a:spcPct val="35000"/>
              </a:spcBef>
            </a:pPr>
            <a:r>
              <a:rPr lang="en-US" altLang="en-US" dirty="0"/>
              <a:t>Widespread dilation of vessels, in combination with plasma loss through the vessel walls, results in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defRPr/>
            </a:pPr>
            <a:r>
              <a:rPr lang="en-US" dirty="0">
                <a:cs typeface="+mj-cs"/>
              </a:rPr>
              <a:t>Distributive Shock </a:t>
            </a:r>
            <a:r>
              <a:rPr lang="en-US" sz="2000" b="0" dirty="0">
                <a:cs typeface="+mj-cs"/>
              </a:rPr>
              <a:t>(4 of 8)</a:t>
            </a:r>
          </a:p>
        </p:txBody>
      </p:sp>
      <p:sp>
        <p:nvSpPr>
          <p:cNvPr id="36867" name="Content Placeholder 2"/>
          <p:cNvSpPr>
            <a:spLocks noGrp="1"/>
          </p:cNvSpPr>
          <p:nvPr>
            <p:ph type="body" idx="1"/>
          </p:nvPr>
        </p:nvSpPr>
        <p:spPr/>
        <p:txBody>
          <a:bodyPr rIns="228600"/>
          <a:lstStyle/>
          <a:p>
            <a:pPr eaLnBrk="1" hangingPunct="1">
              <a:spcBef>
                <a:spcPct val="35000"/>
              </a:spcBef>
            </a:pPr>
            <a:r>
              <a:rPr lang="en-US" altLang="en-US" dirty="0"/>
              <a:t>Neurogenic shock</a:t>
            </a:r>
          </a:p>
          <a:p>
            <a:pPr lvl="1" eaLnBrk="1" hangingPunct="1">
              <a:spcBef>
                <a:spcPct val="35000"/>
              </a:spcBef>
            </a:pPr>
            <a:r>
              <a:rPr lang="en-US" altLang="en-US" dirty="0"/>
              <a:t>Usually the result of high spinal cord injury</a:t>
            </a:r>
          </a:p>
          <a:p>
            <a:pPr lvl="1" eaLnBrk="1" hangingPunct="1">
              <a:spcBef>
                <a:spcPct val="35000"/>
              </a:spcBef>
            </a:pPr>
            <a:r>
              <a:rPr lang="en-US" altLang="en-US" dirty="0"/>
              <a:t>Nerve impulses to blood vessels below the level of the injury are blocked.</a:t>
            </a:r>
          </a:p>
          <a:p>
            <a:pPr lvl="1" eaLnBrk="1" hangingPunct="1">
              <a:spcBef>
                <a:spcPct val="35000"/>
              </a:spcBef>
            </a:pPr>
            <a:r>
              <a:rPr lang="en-US" altLang="en-US" dirty="0"/>
              <a:t>All vessels cut off from nerve impulses will dilate, causing the blood to pool.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2)</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a:t>Pathophysiology</a:t>
            </a:r>
          </a:p>
          <a:p>
            <a:pPr marL="0" indent="0" eaLnBrk="1" hangingPunct="1">
              <a:spcBef>
                <a:spcPct val="35000"/>
              </a:spcBef>
              <a:buFontTx/>
              <a:buNone/>
            </a:pPr>
            <a:r>
              <a:rPr lang="en-US" altLang="en-US"/>
              <a:t>Applies fundamental knowledge of the pathophysiology of respiration and perfusion to patient assessment and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defRPr/>
            </a:pPr>
            <a:r>
              <a:rPr lang="en-US" dirty="0">
                <a:cs typeface="+mj-cs"/>
              </a:rPr>
              <a:t>Distributive Shock </a:t>
            </a:r>
            <a:r>
              <a:rPr lang="en-US" sz="2000" b="0" dirty="0">
                <a:cs typeface="+mj-cs"/>
              </a:rPr>
              <a:t>(5 of 8)</a:t>
            </a:r>
          </a:p>
        </p:txBody>
      </p:sp>
      <p:sp>
        <p:nvSpPr>
          <p:cNvPr id="38915" name="Content Placeholder 2"/>
          <p:cNvSpPr>
            <a:spLocks noGrp="1"/>
          </p:cNvSpPr>
          <p:nvPr>
            <p:ph type="body" idx="1"/>
          </p:nvPr>
        </p:nvSpPr>
        <p:spPr/>
        <p:txBody>
          <a:bodyPr rIns="228600"/>
          <a:lstStyle/>
          <a:p>
            <a:pPr eaLnBrk="1" hangingPunct="1">
              <a:spcBef>
                <a:spcPct val="35000"/>
              </a:spcBef>
            </a:pPr>
            <a:r>
              <a:rPr lang="en-US" altLang="en-US" dirty="0"/>
              <a:t>Anaphylactic shock</a:t>
            </a:r>
          </a:p>
          <a:p>
            <a:pPr lvl="1" eaLnBrk="1" hangingPunct="1">
              <a:spcBef>
                <a:spcPct val="35000"/>
              </a:spcBef>
            </a:pPr>
            <a:r>
              <a:rPr lang="en-US" altLang="en-US" dirty="0"/>
              <a:t>Occurs when a person reacts violently to a substance to which he or she has been sensitized</a:t>
            </a:r>
            <a:endParaRPr lang="en-US" altLang="en-US" b="1" dirty="0"/>
          </a:p>
          <a:p>
            <a:pPr lvl="1" eaLnBrk="1" hangingPunct="1">
              <a:spcBef>
                <a:spcPct val="35000"/>
              </a:spcBef>
            </a:pPr>
            <a:r>
              <a:rPr lang="en-US" altLang="en-US" dirty="0"/>
              <a:t>Sensitization means becoming sensitive to a substance that did not initially cause a reaction.</a:t>
            </a:r>
          </a:p>
          <a:p>
            <a:pPr lvl="1" eaLnBrk="1" hangingPunct="1">
              <a:spcBef>
                <a:spcPct val="35000"/>
              </a:spcBef>
            </a:pPr>
            <a:r>
              <a:rPr lang="en-US" altLang="en-US" dirty="0"/>
              <a:t>Each subsequent exposure tends to produce a more severe reaction.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nSpc>
                <a:spcPct val="85000"/>
              </a:lnSpc>
              <a:defRPr/>
            </a:pPr>
            <a:r>
              <a:rPr lang="en-US" dirty="0">
                <a:cs typeface="+mj-cs"/>
              </a:rPr>
              <a:t>Distributive Shock </a:t>
            </a:r>
            <a:r>
              <a:rPr lang="en-US" sz="2000" b="0" dirty="0">
                <a:cs typeface="+mj-cs"/>
              </a:rPr>
              <a:t>(6 of 8)</a:t>
            </a:r>
          </a:p>
        </p:txBody>
      </p:sp>
      <p:pic>
        <p:nvPicPr>
          <p:cNvPr id="2" name="Picture 1" descr="The table shows two columns and four rows. The column headers are system and signs and symptoms. Row entries are as follows. Row 1. System: Skin. Signs and symptoms: Flushed, itchy, or burning, especially over the face and upper part of the chest. Urticaria (hives), which may spread over large areas of the body. Edema, especially of the face, tongue, and lips. Pallor. Cyanosis (a blue cast to the skin resulting from poor oxygenation of circulating blood) about the lips, which in dark-skinned people may be observed by examining mucous membranes inside the inner lower eyelid and capillary refill. Row 2. System: Circulatory system. Signs and symptoms: Dilated peripheral blood vessels. Increased vessel permeability. Drop in blood pressure. Weak, barely palpable pulse. Row 3. System: Respiratory system. Signs and symptoms: Sneezing or itching in the nasal passages. Stridor. Upper airway obstruction. Tightness in the chest, with a persistent dry cough. Wheezing and dyspnea (difficulty breathing). Secretions of fluid and mucus into the bronchial passages, alveoli, and lung tissue, causing coughing. Constriction of the bronchi; difficulty drawing air into the lungs. Forced expiration, requiring exertion and accompanied by wheezing. Cessation of breathing. Row 4. System: Other. Signs and symptoms: Abdominal cramping. Nausea. Vomiting. Altered mental status. Dizziness. Fainting and coma.&#10;" title="A table is titled signs and symptoms of anaphylactic sh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312" y="1476584"/>
            <a:ext cx="7747375" cy="4833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a:cs typeface="+mj-cs"/>
              </a:rPr>
              <a:t>Distributive Shock </a:t>
            </a:r>
            <a:r>
              <a:rPr lang="en-US" sz="2000" b="0" dirty="0">
                <a:cs typeface="+mj-cs"/>
              </a:rPr>
              <a:t>(7 of 8)</a:t>
            </a:r>
          </a:p>
        </p:txBody>
      </p:sp>
      <p:sp>
        <p:nvSpPr>
          <p:cNvPr id="43011" name="Content Placeholder 2"/>
          <p:cNvSpPr>
            <a:spLocks noGrp="1"/>
          </p:cNvSpPr>
          <p:nvPr>
            <p:ph type="body" idx="1"/>
          </p:nvPr>
        </p:nvSpPr>
        <p:spPr/>
        <p:txBody>
          <a:bodyPr rIns="228600"/>
          <a:lstStyle/>
          <a:p>
            <a:pPr>
              <a:spcBef>
                <a:spcPct val="35000"/>
              </a:spcBef>
            </a:pPr>
            <a:r>
              <a:rPr lang="en-US" altLang="en-US" dirty="0"/>
              <a:t>Psychogenic shock</a:t>
            </a:r>
          </a:p>
          <a:p>
            <a:pPr lvl="1">
              <a:spcBef>
                <a:spcPct val="35000"/>
              </a:spcBef>
            </a:pPr>
            <a:r>
              <a:rPr lang="en-US" altLang="en-US" dirty="0"/>
              <a:t>Caused by a sudden reaction of the nervous system</a:t>
            </a:r>
          </a:p>
          <a:p>
            <a:pPr lvl="1">
              <a:spcBef>
                <a:spcPct val="35000"/>
              </a:spcBef>
            </a:pPr>
            <a:r>
              <a:rPr lang="en-US" altLang="en-US" dirty="0"/>
              <a:t>Produces temporary, generalized vascular dilation</a:t>
            </a:r>
          </a:p>
          <a:p>
            <a:pPr lvl="1">
              <a:spcBef>
                <a:spcPct val="35000"/>
              </a:spcBef>
            </a:pPr>
            <a:r>
              <a:rPr lang="en-US" altLang="en-US" dirty="0"/>
              <a:t>Results in fainting (syncope)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cs typeface="+mj-cs"/>
              </a:rPr>
              <a:t>Distributive Shock </a:t>
            </a:r>
            <a:r>
              <a:rPr lang="en-US" sz="2000" b="0" dirty="0">
                <a:cs typeface="+mj-cs"/>
              </a:rPr>
              <a:t>(8 of 8)</a:t>
            </a:r>
          </a:p>
        </p:txBody>
      </p:sp>
      <p:sp>
        <p:nvSpPr>
          <p:cNvPr id="44035" name="Content Placeholder 2"/>
          <p:cNvSpPr>
            <a:spLocks noGrp="1"/>
          </p:cNvSpPr>
          <p:nvPr>
            <p:ph type="body" idx="1"/>
          </p:nvPr>
        </p:nvSpPr>
        <p:spPr/>
        <p:txBody>
          <a:bodyPr rIns="228600"/>
          <a:lstStyle/>
          <a:p>
            <a:pPr>
              <a:spcBef>
                <a:spcPct val="35000"/>
              </a:spcBef>
            </a:pPr>
            <a:r>
              <a:rPr lang="en-US" altLang="en-US" dirty="0"/>
              <a:t>Psychogenic shock (cont’d)</a:t>
            </a:r>
          </a:p>
          <a:p>
            <a:pPr lvl="1">
              <a:spcBef>
                <a:spcPct val="35000"/>
              </a:spcBef>
            </a:pPr>
            <a:r>
              <a:rPr lang="en-US" altLang="en-US" dirty="0"/>
              <a:t>Life-threatening causes include irregular heartbeat and brain aneurysm.</a:t>
            </a:r>
          </a:p>
          <a:p>
            <a:pPr lvl="1">
              <a:spcBef>
                <a:spcPct val="35000"/>
              </a:spcBef>
            </a:pPr>
            <a:r>
              <a:rPr lang="en-US" altLang="en-US" dirty="0"/>
              <a:t>Non–life-threatening events include receipt of bad news or experiencing fear or unpleasant sights (such as blood).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lnSpc>
                <a:spcPct val="85000"/>
              </a:lnSpc>
              <a:defRPr/>
            </a:pPr>
            <a:r>
              <a:rPr lang="en-US" dirty="0">
                <a:cs typeface="+mj-cs"/>
              </a:rPr>
              <a:t>Hypovolemic Shock </a:t>
            </a:r>
            <a:endParaRPr lang="en-US" sz="2800" b="0" dirty="0">
              <a:cs typeface="+mj-cs"/>
            </a:endParaRPr>
          </a:p>
        </p:txBody>
      </p:sp>
      <p:sp>
        <p:nvSpPr>
          <p:cNvPr id="45059" name="Content Placeholder 2"/>
          <p:cNvSpPr>
            <a:spLocks noGrp="1"/>
          </p:cNvSpPr>
          <p:nvPr>
            <p:ph type="body" idx="1"/>
          </p:nvPr>
        </p:nvSpPr>
        <p:spPr/>
        <p:txBody>
          <a:bodyPr rIns="228600"/>
          <a:lstStyle/>
          <a:p>
            <a:pPr eaLnBrk="1" hangingPunct="1">
              <a:spcBef>
                <a:spcPct val="35000"/>
              </a:spcBef>
            </a:pPr>
            <a:r>
              <a:rPr lang="en-US" altLang="en-US" dirty="0"/>
              <a:t>Result of an inadequate amount of fluid or volume in the circulatory system</a:t>
            </a:r>
          </a:p>
          <a:p>
            <a:pPr eaLnBrk="1" hangingPunct="1">
              <a:spcBef>
                <a:spcPct val="35000"/>
              </a:spcBef>
            </a:pPr>
            <a:r>
              <a:rPr lang="en-US" altLang="en-US" dirty="0"/>
              <a:t>Hemorrhagic causes and </a:t>
            </a:r>
            <a:r>
              <a:rPr lang="en-US" altLang="en-US" dirty="0" err="1"/>
              <a:t>nonhemorrhagic</a:t>
            </a:r>
            <a:r>
              <a:rPr lang="en-US" altLang="en-US" dirty="0"/>
              <a:t> causes</a:t>
            </a:r>
          </a:p>
          <a:p>
            <a:pPr eaLnBrk="1" hangingPunct="1">
              <a:spcBef>
                <a:spcPct val="35000"/>
              </a:spcBef>
            </a:pPr>
            <a:r>
              <a:rPr lang="en-US" altLang="en-US" dirty="0"/>
              <a:t>Occurs with severe thermal burns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defRPr/>
            </a:pPr>
            <a:r>
              <a:rPr lang="en-US" dirty="0">
                <a:cs typeface="+mj-cs"/>
              </a:rPr>
              <a:t>The Progression of Shock </a:t>
            </a:r>
            <a:r>
              <a:rPr lang="en-US" sz="2000" b="0" dirty="0">
                <a:cs typeface="+mj-cs"/>
              </a:rPr>
              <a:t>(1 of 4)</a:t>
            </a:r>
          </a:p>
        </p:txBody>
      </p:sp>
      <p:sp>
        <p:nvSpPr>
          <p:cNvPr id="50179" name="Content Placeholder 2"/>
          <p:cNvSpPr>
            <a:spLocks noGrp="1"/>
          </p:cNvSpPr>
          <p:nvPr>
            <p:ph type="body" idx="1"/>
          </p:nvPr>
        </p:nvSpPr>
        <p:spPr/>
        <p:txBody>
          <a:bodyPr rIns="228600"/>
          <a:lstStyle/>
          <a:p>
            <a:pPr eaLnBrk="1" hangingPunct="1">
              <a:spcBef>
                <a:spcPct val="35000"/>
              </a:spcBef>
            </a:pPr>
            <a:r>
              <a:rPr lang="en-US" altLang="en-US" dirty="0"/>
              <a:t>Stages in the progression of shock:</a:t>
            </a:r>
          </a:p>
          <a:p>
            <a:pPr lvl="1" eaLnBrk="1" hangingPunct="1">
              <a:spcBef>
                <a:spcPct val="35000"/>
              </a:spcBef>
            </a:pPr>
            <a:r>
              <a:rPr lang="en-US" altLang="en-US" dirty="0"/>
              <a:t>Compensated shock: early stage when the body can still compensate for blood loss</a:t>
            </a:r>
          </a:p>
          <a:p>
            <a:pPr lvl="1" eaLnBrk="1" hangingPunct="1">
              <a:spcBef>
                <a:spcPct val="35000"/>
              </a:spcBef>
            </a:pPr>
            <a:r>
              <a:rPr lang="en-US" altLang="en-US" dirty="0"/>
              <a:t>Decompensated shock: late stage when blood pressure is falling</a:t>
            </a:r>
          </a:p>
          <a:p>
            <a:pPr lvl="1" eaLnBrk="1" hangingPunct="1">
              <a:spcBef>
                <a:spcPct val="35000"/>
              </a:spcBef>
            </a:pPr>
            <a:r>
              <a:rPr lang="en-US" altLang="en-US" dirty="0"/>
              <a:t>No way to assess when effects are irreversible</a:t>
            </a:r>
          </a:p>
          <a:p>
            <a:pPr lvl="1">
              <a:spcBef>
                <a:spcPct val="35000"/>
              </a:spcBef>
            </a:pPr>
            <a:r>
              <a:rPr lang="en-US" altLang="en-US" dirty="0"/>
              <a:t>Must recognize and treat shock early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eaLnBrk="1" hangingPunct="1">
              <a:lnSpc>
                <a:spcPct val="85000"/>
              </a:lnSpc>
              <a:defRPr/>
            </a:pPr>
            <a:r>
              <a:rPr lang="en-US" dirty="0">
                <a:cs typeface="+mj-cs"/>
              </a:rPr>
              <a:t>The Progression of Shock </a:t>
            </a:r>
            <a:r>
              <a:rPr lang="en-US" sz="2000" b="0" dirty="0">
                <a:cs typeface="+mj-cs"/>
              </a:rPr>
              <a:t>(2 of 4)</a:t>
            </a:r>
          </a:p>
        </p:txBody>
      </p:sp>
      <p:pic>
        <p:nvPicPr>
          <p:cNvPr id="6146" name="Picture 2" descr="The table shows two columns and two rows. The column headers are progression and signs and symptoms. Row entries are as follows. Row 1. Progression: Compensated shock. Signs and symptoms: Agitation. Anxiety. Restlessness. Feeling of impending doom. Weak, rapid (thready) pulse. Clammy (pale, cool, moist) skin. Pallor, with cyanosis about the lips. Shallow, rapid breathing. Nausea or vomiting. Capillary refill of longer than 2 seconds in infants and children. Marked thirst. Narrowing pulse pressure. Row 2. Progression: Decompensated shock. Signs and symptoms: Falling blood pressure (systolic blood pressure of 90 m m H g or lower in an adult). Declining mental status, altered level of consciousness. Labored or irregular breathing. Ashen, mottled, or cyanotic skin. Thready or absent peripheral pulses. Dull eyes, dilated pupils. Poor urinary output.&#10;" title="A table is titled progression of 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639" y="1189214"/>
            <a:ext cx="3514578" cy="5610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defRPr/>
            </a:pPr>
            <a:r>
              <a:rPr lang="en-US" dirty="0">
                <a:cs typeface="+mj-cs"/>
              </a:rPr>
              <a:t>The Progression of Shock </a:t>
            </a:r>
            <a:r>
              <a:rPr lang="en-US" sz="2000" b="0" dirty="0">
                <a:cs typeface="+mj-cs"/>
              </a:rPr>
              <a:t>(3 of 4)</a:t>
            </a:r>
          </a:p>
        </p:txBody>
      </p:sp>
      <p:sp>
        <p:nvSpPr>
          <p:cNvPr id="52227" name="Content Placeholder 2"/>
          <p:cNvSpPr>
            <a:spLocks noGrp="1"/>
          </p:cNvSpPr>
          <p:nvPr>
            <p:ph type="body" idx="1"/>
          </p:nvPr>
        </p:nvSpPr>
        <p:spPr/>
        <p:txBody>
          <a:bodyPr rIns="228600"/>
          <a:lstStyle/>
          <a:p>
            <a:pPr eaLnBrk="1" hangingPunct="1">
              <a:spcBef>
                <a:spcPct val="35000"/>
              </a:spcBef>
            </a:pPr>
            <a:r>
              <a:rPr lang="en-US" altLang="en-US" dirty="0"/>
              <a:t>Blood pressure may be the last measurable factor to change in shock.</a:t>
            </a:r>
          </a:p>
          <a:p>
            <a:pPr lvl="1" eaLnBrk="1" hangingPunct="1">
              <a:spcBef>
                <a:spcPct val="35000"/>
              </a:spcBef>
            </a:pPr>
            <a:r>
              <a:rPr lang="en-US" altLang="en-US" dirty="0"/>
              <a:t>When a drop in blood pressure is evident, shock is well developed.</a:t>
            </a:r>
          </a:p>
          <a:p>
            <a:pPr lvl="1" eaLnBrk="1" hangingPunct="1">
              <a:spcBef>
                <a:spcPct val="35000"/>
              </a:spcBef>
            </a:pPr>
            <a:r>
              <a:rPr lang="en-US" altLang="en-US" dirty="0"/>
              <a:t>Particularly true in infants and children</a:t>
            </a:r>
          </a:p>
          <a:p>
            <a:pPr lvl="1" eaLnBrk="1" hangingPunct="1">
              <a:spcBef>
                <a:spcPct val="35000"/>
              </a:spcBef>
            </a:pPr>
            <a:r>
              <a:rPr lang="en-US" altLang="en-US" dirty="0"/>
              <a:t>When blood pressure drops in infants and children in shock, they are close to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a:cs typeface="+mj-cs"/>
              </a:rPr>
              <a:t>The Progression of Shock </a:t>
            </a:r>
            <a:r>
              <a:rPr lang="en-US" sz="2000" b="0" dirty="0">
                <a:cs typeface="+mj-cs"/>
              </a:rPr>
              <a:t>(4 of 4)</a:t>
            </a:r>
          </a:p>
        </p:txBody>
      </p:sp>
      <p:sp>
        <p:nvSpPr>
          <p:cNvPr id="53251" name="Content Placeholder 2"/>
          <p:cNvSpPr>
            <a:spLocks noGrp="1"/>
          </p:cNvSpPr>
          <p:nvPr>
            <p:ph type="body" idx="1"/>
          </p:nvPr>
        </p:nvSpPr>
        <p:spPr/>
        <p:txBody>
          <a:bodyPr rIns="228600"/>
          <a:lstStyle/>
          <a:p>
            <a:pPr>
              <a:spcBef>
                <a:spcPct val="35000"/>
              </a:spcBef>
            </a:pPr>
            <a:r>
              <a:rPr lang="en-US" altLang="en-US"/>
              <a:t>Also expect shock if a patient has any one of the following conditions:</a:t>
            </a:r>
          </a:p>
          <a:p>
            <a:pPr lvl="1">
              <a:spcBef>
                <a:spcPct val="35000"/>
              </a:spcBef>
            </a:pPr>
            <a:r>
              <a:rPr lang="en-US" altLang="en-US"/>
              <a:t>Multiple severe fractures</a:t>
            </a:r>
          </a:p>
          <a:p>
            <a:pPr lvl="1">
              <a:spcBef>
                <a:spcPct val="35000"/>
              </a:spcBef>
            </a:pPr>
            <a:r>
              <a:rPr lang="en-US" altLang="en-US"/>
              <a:t>Abdominal or chest injury</a:t>
            </a:r>
          </a:p>
          <a:p>
            <a:pPr lvl="1">
              <a:spcBef>
                <a:spcPct val="35000"/>
              </a:spcBef>
            </a:pPr>
            <a:r>
              <a:rPr lang="en-US" altLang="en-US"/>
              <a:t>Spinal injury</a:t>
            </a:r>
          </a:p>
          <a:p>
            <a:pPr lvl="1">
              <a:spcBef>
                <a:spcPct val="35000"/>
              </a:spcBef>
            </a:pPr>
            <a:r>
              <a:rPr lang="en-US" altLang="en-US"/>
              <a:t>A severe infection</a:t>
            </a:r>
          </a:p>
          <a:p>
            <a:pPr lvl="1">
              <a:spcBef>
                <a:spcPct val="35000"/>
              </a:spcBef>
            </a:pPr>
            <a:r>
              <a:rPr lang="en-US" altLang="en-US"/>
              <a:t>A major heart attack</a:t>
            </a:r>
          </a:p>
          <a:p>
            <a:pPr lvl="1">
              <a:spcBef>
                <a:spcPct val="35000"/>
              </a:spcBef>
            </a:pPr>
            <a:r>
              <a:rPr lang="en-US" altLang="en-US"/>
              <a:t>Anaphylaxis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lstStyle/>
          <a:p>
            <a:pPr>
              <a:lnSpc>
                <a:spcPct val="85000"/>
              </a:lnSpc>
              <a:defRPr/>
            </a:pPr>
            <a:r>
              <a:rPr lang="en-US" dirty="0">
                <a:cs typeface="+mj-cs"/>
              </a:rPr>
              <a:t>Scene Size-up </a:t>
            </a:r>
            <a:endParaRPr lang="en-US" sz="2800" b="0" dirty="0">
              <a:cs typeface="+mj-cs"/>
            </a:endParaRPr>
          </a:p>
        </p:txBody>
      </p:sp>
      <p:sp>
        <p:nvSpPr>
          <p:cNvPr id="54275" name="Content Placeholder 2"/>
          <p:cNvSpPr>
            <a:spLocks noGrp="1"/>
          </p:cNvSpPr>
          <p:nvPr>
            <p:ph type="body" idx="1"/>
          </p:nvPr>
        </p:nvSpPr>
        <p:spPr/>
        <p:txBody>
          <a:bodyPr rIns="228600"/>
          <a:lstStyle/>
          <a:p>
            <a:pPr>
              <a:spcBef>
                <a:spcPct val="35000"/>
              </a:spcBef>
            </a:pPr>
            <a:r>
              <a:rPr lang="en-US" altLang="en-US" dirty="0"/>
              <a:t>Scene size-up</a:t>
            </a:r>
          </a:p>
          <a:p>
            <a:pPr lvl="1">
              <a:spcBef>
                <a:spcPct val="35000"/>
              </a:spcBef>
            </a:pPr>
            <a:r>
              <a:rPr lang="en-US" altLang="en-US" dirty="0"/>
              <a:t>Be alert to potential hazards to your safety.</a:t>
            </a:r>
          </a:p>
          <a:p>
            <a:pPr lvl="1">
              <a:spcBef>
                <a:spcPct val="35000"/>
              </a:spcBef>
            </a:pPr>
            <a:r>
              <a:rPr lang="en-US" altLang="en-US" dirty="0"/>
              <a:t>Use gloves and eye protection for trauma scenes or if bleeding is suspected.</a:t>
            </a:r>
          </a:p>
          <a:p>
            <a:pPr lvl="1">
              <a:spcBef>
                <a:spcPct val="35000"/>
              </a:spcBef>
            </a:pPr>
            <a:r>
              <a:rPr lang="en-US" altLang="en-US" dirty="0"/>
              <a:t>Mechanism of injury/nature of illness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lnSpc>
                <a:spcPct val="85000"/>
              </a:lnSpc>
              <a:defRPr/>
            </a:pPr>
            <a:r>
              <a:rPr lang="en-US" dirty="0">
                <a:cs typeface="+mj-cs"/>
              </a:rPr>
              <a:t>Introduction</a:t>
            </a:r>
            <a:endParaRPr lang="en-US" sz="2800" b="0" dirty="0">
              <a:cs typeface="+mj-cs"/>
            </a:endParaRPr>
          </a:p>
        </p:txBody>
      </p:sp>
      <p:sp>
        <p:nvSpPr>
          <p:cNvPr id="6147" name="Content Placeholder 2"/>
          <p:cNvSpPr>
            <a:spLocks noGrp="1"/>
          </p:cNvSpPr>
          <p:nvPr>
            <p:ph type="body" idx="1"/>
          </p:nvPr>
        </p:nvSpPr>
        <p:spPr/>
        <p:txBody>
          <a:bodyPr rIns="228600"/>
          <a:lstStyle/>
          <a:p>
            <a:pPr eaLnBrk="1" hangingPunct="1">
              <a:spcBef>
                <a:spcPct val="35000"/>
              </a:spcBef>
            </a:pPr>
            <a:r>
              <a:rPr lang="en-US" altLang="en-US" dirty="0"/>
              <a:t>Shock (hypoperfusion) is defined as inadequate cellular perfusion.</a:t>
            </a:r>
          </a:p>
          <a:p>
            <a:pPr lvl="1" eaLnBrk="1" hangingPunct="1">
              <a:spcBef>
                <a:spcPct val="35000"/>
              </a:spcBef>
            </a:pPr>
            <a:r>
              <a:rPr lang="en-US" altLang="en-US" dirty="0"/>
              <a:t>Any compromise in perfusion can lead to cellular injury or death.</a:t>
            </a:r>
          </a:p>
          <a:p>
            <a:pPr lvl="1" eaLnBrk="1" hangingPunct="1">
              <a:spcBef>
                <a:spcPct val="35000"/>
              </a:spcBef>
            </a:pPr>
            <a:r>
              <a:rPr lang="en-US" altLang="en-US" dirty="0"/>
              <a:t>In the early stages, the body attempts to maintain homeostasis.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(1 of 5)</a:t>
            </a:r>
          </a:p>
        </p:txBody>
      </p:sp>
      <p:sp>
        <p:nvSpPr>
          <p:cNvPr id="55299" name="Rectangle 3"/>
          <p:cNvSpPr>
            <a:spLocks noGrp="1" noChangeArrowheads="1"/>
          </p:cNvSpPr>
          <p:nvPr>
            <p:ph type="body" idx="1"/>
          </p:nvPr>
        </p:nvSpPr>
        <p:spPr/>
        <p:txBody>
          <a:bodyPr rIns="228600"/>
          <a:lstStyle/>
          <a:p>
            <a:pPr>
              <a:spcBef>
                <a:spcPct val="35000"/>
              </a:spcBef>
            </a:pPr>
            <a:r>
              <a:rPr lang="en-US" altLang="en-US" dirty="0"/>
              <a:t>Primary assessment</a:t>
            </a:r>
          </a:p>
          <a:p>
            <a:pPr lvl="1">
              <a:spcBef>
                <a:spcPct val="35000"/>
              </a:spcBef>
            </a:pPr>
            <a:r>
              <a:rPr lang="en-US" altLang="en-US" dirty="0"/>
              <a:t>Perform a rapid exam.</a:t>
            </a:r>
          </a:p>
          <a:p>
            <a:pPr lvl="1">
              <a:spcBef>
                <a:spcPct val="35000"/>
              </a:spcBef>
            </a:pPr>
            <a:r>
              <a:rPr lang="en-US" altLang="en-US" dirty="0"/>
              <a:t>Determine the level of consciousness.</a:t>
            </a:r>
          </a:p>
          <a:p>
            <a:pPr lvl="1">
              <a:spcBef>
                <a:spcPct val="35000"/>
              </a:spcBef>
            </a:pPr>
            <a:r>
              <a:rPr lang="en-US" altLang="en-US" dirty="0"/>
              <a:t>Identify and manage life-threatening concerns.</a:t>
            </a:r>
          </a:p>
          <a:p>
            <a:pPr lvl="1">
              <a:spcBef>
                <a:spcPct val="35000"/>
              </a:spcBef>
            </a:pPr>
            <a:r>
              <a:rPr lang="en-US" altLang="en-US" dirty="0"/>
              <a:t>Determine priority of the patient and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(2 of 5)</a:t>
            </a:r>
          </a:p>
        </p:txBody>
      </p:sp>
      <p:sp>
        <p:nvSpPr>
          <p:cNvPr id="56323" name="Rectangle 3"/>
          <p:cNvSpPr>
            <a:spLocks noGrp="1" noChangeArrowheads="1"/>
          </p:cNvSpPr>
          <p:nvPr>
            <p:ph type="body" idx="1"/>
          </p:nvPr>
        </p:nvSpPr>
        <p:spPr/>
        <p:txBody>
          <a:bodyPr rIns="228600"/>
          <a:lstStyle/>
          <a:p>
            <a:pPr>
              <a:spcBef>
                <a:spcPct val="35000"/>
              </a:spcBef>
            </a:pPr>
            <a:r>
              <a:rPr lang="en-US" altLang="en-US" dirty="0"/>
              <a:t>Primary assessment (cont’d)</a:t>
            </a:r>
          </a:p>
          <a:p>
            <a:pPr lvl="1">
              <a:spcBef>
                <a:spcPct val="35000"/>
              </a:spcBef>
            </a:pPr>
            <a:r>
              <a:rPr lang="en-US" altLang="en-US" dirty="0"/>
              <a:t>Provide high-flow oxygen to assist in perfusion.</a:t>
            </a:r>
          </a:p>
          <a:p>
            <a:pPr lvl="1">
              <a:spcBef>
                <a:spcPct val="35000"/>
              </a:spcBef>
            </a:pPr>
            <a:r>
              <a:rPr lang="en-US" altLang="en-US" dirty="0"/>
              <a:t>For hypoperfusion, treat aggressively and provide rapid transport.</a:t>
            </a:r>
          </a:p>
          <a:p>
            <a:pPr lvl="1">
              <a:spcBef>
                <a:spcPct val="35000"/>
              </a:spcBef>
            </a:pPr>
            <a:r>
              <a:rPr lang="en-US" altLang="en-US" dirty="0"/>
              <a:t>Request advanced life support (ALS) as necessary.</a:t>
            </a:r>
          </a:p>
          <a:p>
            <a:pPr lvl="1">
              <a:spcBef>
                <a:spcPct val="35000"/>
              </a:spcBef>
            </a:pPr>
            <a:endParaRPr lang="en-US" alt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(3 of 5)</a:t>
            </a:r>
          </a:p>
        </p:txBody>
      </p:sp>
      <p:sp>
        <p:nvSpPr>
          <p:cNvPr id="57347" name="Rectangle 3"/>
          <p:cNvSpPr>
            <a:spLocks noGrp="1" noChangeArrowheads="1"/>
          </p:cNvSpPr>
          <p:nvPr>
            <p:ph type="body" idx="1"/>
          </p:nvPr>
        </p:nvSpPr>
        <p:spPr/>
        <p:txBody>
          <a:bodyPr rIns="228600"/>
          <a:lstStyle/>
          <a:p>
            <a:pPr>
              <a:spcBef>
                <a:spcPct val="35000"/>
              </a:spcBef>
            </a:pPr>
            <a:r>
              <a:rPr lang="en-US" altLang="en-US"/>
              <a:t>Primary assessment (cont’d)</a:t>
            </a:r>
          </a:p>
          <a:p>
            <a:pPr lvl="1">
              <a:spcBef>
                <a:spcPct val="35000"/>
              </a:spcBef>
            </a:pPr>
            <a:r>
              <a:rPr lang="en-US" altLang="en-US"/>
              <a:t>Form a general impression.</a:t>
            </a:r>
          </a:p>
          <a:p>
            <a:pPr lvl="1">
              <a:spcBef>
                <a:spcPct val="35000"/>
              </a:spcBef>
            </a:pPr>
            <a:r>
              <a:rPr lang="en-US" altLang="en-US"/>
              <a:t>Assess the airway to ensure it is patent.</a:t>
            </a:r>
          </a:p>
          <a:p>
            <a:pPr lvl="1">
              <a:spcBef>
                <a:spcPct val="35000"/>
              </a:spcBef>
            </a:pPr>
            <a:r>
              <a:rPr lang="en-US" altLang="en-US"/>
              <a:t>Assess breathing.</a:t>
            </a:r>
          </a:p>
          <a:p>
            <a:pPr lvl="1">
              <a:spcBef>
                <a:spcPct val="35000"/>
              </a:spcBef>
            </a:pPr>
            <a:r>
              <a:rPr lang="en-US" altLang="en-US"/>
              <a:t>An increased respiratory rate is often an early sign of impending shock.</a:t>
            </a:r>
          </a:p>
          <a:p>
            <a:pPr lvl="1">
              <a:spcBef>
                <a:spcPct val="35000"/>
              </a:spcBef>
            </a:pPr>
            <a:r>
              <a:rPr lang="en-US" altLang="en-US"/>
              <a:t>Assess patient’s circulatory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(4 of 5)</a:t>
            </a:r>
          </a:p>
        </p:txBody>
      </p:sp>
      <p:sp>
        <p:nvSpPr>
          <p:cNvPr id="58371" name="Rectangle 1027"/>
          <p:cNvSpPr>
            <a:spLocks noGrp="1" noChangeArrowheads="1"/>
          </p:cNvSpPr>
          <p:nvPr>
            <p:ph type="body" idx="1"/>
          </p:nvPr>
        </p:nvSpPr>
        <p:spPr/>
        <p:txBody>
          <a:bodyPr rIns="228600"/>
          <a:lstStyle/>
          <a:p>
            <a:pPr>
              <a:spcBef>
                <a:spcPct val="35000"/>
              </a:spcBef>
            </a:pPr>
            <a:r>
              <a:rPr lang="en-US" altLang="en-US"/>
              <a:t>Primary assessment (cont’d)</a:t>
            </a:r>
          </a:p>
          <a:p>
            <a:pPr lvl="1">
              <a:spcBef>
                <a:spcPct val="35000"/>
              </a:spcBef>
            </a:pPr>
            <a:r>
              <a:rPr lang="en-US" altLang="en-US"/>
              <a:t>A rapid pulse suggests compensated shock.</a:t>
            </a:r>
          </a:p>
          <a:p>
            <a:pPr lvl="1">
              <a:spcBef>
                <a:spcPct val="35000"/>
              </a:spcBef>
            </a:pPr>
            <a:r>
              <a:rPr lang="en-US" altLang="en-US"/>
              <a:t>In shock or compensated shock, the skin may be cool, clammy, or ashen.</a:t>
            </a:r>
          </a:p>
          <a:p>
            <a:pPr lvl="1">
              <a:spcBef>
                <a:spcPct val="35000"/>
              </a:spcBef>
            </a:pPr>
            <a:r>
              <a:rPr lang="en-US" altLang="en-US"/>
              <a:t>Assess for and identify any life-threatening bleeding and treat it at once.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(5 of 5)</a:t>
            </a:r>
          </a:p>
        </p:txBody>
      </p:sp>
      <p:sp>
        <p:nvSpPr>
          <p:cNvPr id="59395" name="Rectangle 1027"/>
          <p:cNvSpPr>
            <a:spLocks noGrp="1" noChangeArrowheads="1"/>
          </p:cNvSpPr>
          <p:nvPr>
            <p:ph type="body" idx="1"/>
          </p:nvPr>
        </p:nvSpPr>
        <p:spPr/>
        <p:txBody>
          <a:bodyPr rIns="228600"/>
          <a:lstStyle/>
          <a:p>
            <a:pPr>
              <a:spcBef>
                <a:spcPct val="35000"/>
              </a:spcBef>
            </a:pPr>
            <a:r>
              <a:rPr lang="en-US" altLang="en-US"/>
              <a:t>Primary assessment (cont’d)</a:t>
            </a:r>
          </a:p>
          <a:p>
            <a:pPr lvl="1">
              <a:spcBef>
                <a:spcPct val="35000"/>
              </a:spcBef>
            </a:pPr>
            <a:r>
              <a:rPr lang="en-US" altLang="en-US"/>
              <a:t>Determine if patient is high priority, if ALS is needed, and which facility to transport to.</a:t>
            </a:r>
          </a:p>
          <a:p>
            <a:pPr lvl="1">
              <a:spcBef>
                <a:spcPct val="35000"/>
              </a:spcBef>
            </a:pPr>
            <a:r>
              <a:rPr lang="en-US" altLang="en-US"/>
              <a:t>Trauma patients with shock or a suspicious MOI generally should go to a trauma center.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ChangeArrowheads="1"/>
          </p:cNvSpPr>
          <p:nvPr>
            <p:ph type="title"/>
          </p:nvPr>
        </p:nvSpPr>
        <p:spPr/>
        <p:txBody>
          <a:bodyPr/>
          <a:lstStyle/>
          <a:p>
            <a:pPr>
              <a:lnSpc>
                <a:spcPct val="85000"/>
              </a:lnSpc>
              <a:defRPr/>
            </a:pPr>
            <a:r>
              <a:rPr lang="en-US" dirty="0">
                <a:cs typeface="+mj-cs"/>
              </a:rPr>
              <a:t>History Taking</a:t>
            </a:r>
            <a:endParaRPr lang="en-US" sz="2800" b="0" dirty="0">
              <a:cs typeface="+mj-cs"/>
            </a:endParaRPr>
          </a:p>
        </p:txBody>
      </p:sp>
      <p:sp>
        <p:nvSpPr>
          <p:cNvPr id="60419" name="Rectangle 1027"/>
          <p:cNvSpPr>
            <a:spLocks noGrp="1" noChangeArrowheads="1"/>
          </p:cNvSpPr>
          <p:nvPr>
            <p:ph type="body" idx="1"/>
          </p:nvPr>
        </p:nvSpPr>
        <p:spPr/>
        <p:txBody>
          <a:bodyPr rIns="228600"/>
          <a:lstStyle/>
          <a:p>
            <a:pPr>
              <a:spcBef>
                <a:spcPct val="35000"/>
              </a:spcBef>
            </a:pPr>
            <a:r>
              <a:rPr lang="en-US" altLang="en-US"/>
              <a:t>History taking</a:t>
            </a:r>
          </a:p>
          <a:p>
            <a:pPr lvl="1">
              <a:spcBef>
                <a:spcPct val="35000"/>
              </a:spcBef>
            </a:pPr>
            <a:r>
              <a:rPr lang="en-US" altLang="en-US"/>
              <a:t>Determine the chief complaint.</a:t>
            </a:r>
          </a:p>
          <a:p>
            <a:pPr lvl="1">
              <a:spcBef>
                <a:spcPct val="35000"/>
              </a:spcBef>
            </a:pPr>
            <a:r>
              <a:rPr lang="en-US" altLang="en-US"/>
              <a:t>Obtain a SAMPLE history.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defRPr/>
            </a:pPr>
            <a:r>
              <a:rPr lang="en-US" dirty="0">
                <a:cs typeface="+mj-cs"/>
              </a:rPr>
              <a:t>Secondary Assessment</a:t>
            </a:r>
            <a:endParaRPr lang="en-US" sz="2800" b="0" dirty="0">
              <a:cs typeface="+mj-cs"/>
            </a:endParaRPr>
          </a:p>
        </p:txBody>
      </p:sp>
      <p:sp>
        <p:nvSpPr>
          <p:cNvPr id="61443" name="Content Placeholder 2"/>
          <p:cNvSpPr>
            <a:spLocks noGrp="1"/>
          </p:cNvSpPr>
          <p:nvPr>
            <p:ph type="body" idx="1"/>
          </p:nvPr>
        </p:nvSpPr>
        <p:spPr/>
        <p:txBody>
          <a:bodyPr rIns="228600"/>
          <a:lstStyle/>
          <a:p>
            <a:pPr>
              <a:spcBef>
                <a:spcPct val="35000"/>
              </a:spcBef>
            </a:pPr>
            <a:r>
              <a:rPr lang="en-US" altLang="en-US" dirty="0"/>
              <a:t>Secondary assessment</a:t>
            </a:r>
          </a:p>
          <a:p>
            <a:pPr lvl="1">
              <a:spcBef>
                <a:spcPct val="35000"/>
              </a:spcBef>
            </a:pPr>
            <a:r>
              <a:rPr lang="en-US" altLang="en-US" dirty="0"/>
              <a:t>Repeat the primary assessment, followed by focused assessment. </a:t>
            </a:r>
          </a:p>
          <a:p>
            <a:pPr lvl="1">
              <a:spcBef>
                <a:spcPct val="35000"/>
              </a:spcBef>
            </a:pPr>
            <a:r>
              <a:rPr lang="en-US" altLang="en-US" dirty="0"/>
              <a:t>If a life-threatening problem is found, treat it immediately.</a:t>
            </a:r>
          </a:p>
          <a:p>
            <a:pPr lvl="1">
              <a:spcBef>
                <a:spcPct val="35000"/>
              </a:spcBef>
            </a:pPr>
            <a:r>
              <a:rPr lang="en-US" altLang="en-US" dirty="0"/>
              <a:t>Obtain a complete set of baseline vital signs.</a:t>
            </a:r>
          </a:p>
          <a:p>
            <a:pPr lvl="1">
              <a:spcBef>
                <a:spcPct val="35000"/>
              </a:spcBef>
            </a:pPr>
            <a:r>
              <a:rPr lang="en-US" altLang="en-US" dirty="0"/>
              <a:t>Use monitoring devices.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(1 of 2)</a:t>
            </a:r>
          </a:p>
        </p:txBody>
      </p:sp>
      <p:sp>
        <p:nvSpPr>
          <p:cNvPr id="62467" name="Content Placeholder 2"/>
          <p:cNvSpPr>
            <a:spLocks noGrp="1"/>
          </p:cNvSpPr>
          <p:nvPr>
            <p:ph type="body" idx="1"/>
          </p:nvPr>
        </p:nvSpPr>
        <p:spPr/>
        <p:txBody>
          <a:bodyPr rIns="228600"/>
          <a:lstStyle/>
          <a:p>
            <a:pPr>
              <a:spcBef>
                <a:spcPct val="35000"/>
              </a:spcBef>
            </a:pPr>
            <a:r>
              <a:rPr lang="en-US" altLang="en-US"/>
              <a:t>Reassessment</a:t>
            </a:r>
          </a:p>
          <a:p>
            <a:pPr lvl="1">
              <a:spcBef>
                <a:spcPct val="35000"/>
              </a:spcBef>
            </a:pPr>
            <a:r>
              <a:rPr lang="en-US" altLang="en-US"/>
              <a:t>Reassess the patient’s:</a:t>
            </a:r>
          </a:p>
          <a:p>
            <a:pPr lvl="2">
              <a:spcBef>
                <a:spcPct val="35000"/>
              </a:spcBef>
            </a:pPr>
            <a:r>
              <a:rPr lang="en-US" altLang="en-US"/>
              <a:t>Vital signs</a:t>
            </a:r>
          </a:p>
          <a:p>
            <a:pPr lvl="2">
              <a:spcBef>
                <a:spcPct val="35000"/>
              </a:spcBef>
            </a:pPr>
            <a:r>
              <a:rPr lang="en-US" altLang="en-US"/>
              <a:t>Interventions</a:t>
            </a:r>
          </a:p>
          <a:p>
            <a:pPr lvl="2">
              <a:spcBef>
                <a:spcPct val="35000"/>
              </a:spcBef>
            </a:pPr>
            <a:r>
              <a:rPr lang="en-US" altLang="en-US"/>
              <a:t>Chief complaint</a:t>
            </a:r>
          </a:p>
          <a:p>
            <a:pPr lvl="2">
              <a:spcBef>
                <a:spcPct val="35000"/>
              </a:spcBef>
            </a:pPr>
            <a:r>
              <a:rPr lang="en-US" altLang="en-US"/>
              <a:t>ABCs</a:t>
            </a:r>
          </a:p>
          <a:p>
            <a:pPr lvl="2">
              <a:spcBef>
                <a:spcPct val="35000"/>
              </a:spcBef>
            </a:pPr>
            <a:r>
              <a:rPr lang="en-US" altLang="en-US"/>
              <a:t>Mental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(2 of 2)</a:t>
            </a:r>
          </a:p>
        </p:txBody>
      </p:sp>
      <p:sp>
        <p:nvSpPr>
          <p:cNvPr id="63491" name="Content Placeholder 2"/>
          <p:cNvSpPr>
            <a:spLocks noGrp="1"/>
          </p:cNvSpPr>
          <p:nvPr>
            <p:ph type="body" idx="1"/>
          </p:nvPr>
        </p:nvSpPr>
        <p:spPr/>
        <p:txBody>
          <a:bodyPr rIns="228600"/>
          <a:lstStyle/>
          <a:p>
            <a:pPr>
              <a:spcBef>
                <a:spcPct val="35000"/>
              </a:spcBef>
            </a:pPr>
            <a:r>
              <a:rPr lang="en-US" altLang="en-US"/>
              <a:t>Reassessment (cont’d)</a:t>
            </a:r>
          </a:p>
          <a:p>
            <a:pPr lvl="1">
              <a:spcBef>
                <a:spcPct val="35000"/>
              </a:spcBef>
            </a:pPr>
            <a:r>
              <a:rPr lang="en-US" altLang="en-US"/>
              <a:t>Determine what interventions are needed.</a:t>
            </a:r>
          </a:p>
          <a:p>
            <a:pPr lvl="1">
              <a:spcBef>
                <a:spcPct val="35000"/>
              </a:spcBef>
            </a:pPr>
            <a:r>
              <a:rPr lang="en-US" altLang="en-US"/>
              <a:t>Focus on supporting the cardiovascular system. </a:t>
            </a:r>
          </a:p>
          <a:p>
            <a:pPr lvl="1">
              <a:spcBef>
                <a:spcPct val="35000"/>
              </a:spcBef>
            </a:pPr>
            <a:r>
              <a:rPr lang="en-US" altLang="en-US"/>
              <a:t>Treat for shock early and aggressively by:</a:t>
            </a:r>
          </a:p>
          <a:p>
            <a:pPr lvl="2">
              <a:spcBef>
                <a:spcPct val="35000"/>
              </a:spcBef>
            </a:pPr>
            <a:r>
              <a:rPr lang="en-US" altLang="en-US"/>
              <a:t>Providing oxygen</a:t>
            </a:r>
          </a:p>
          <a:p>
            <a:pPr lvl="2">
              <a:spcBef>
                <a:spcPct val="35000"/>
              </a:spcBef>
            </a:pPr>
            <a:r>
              <a:rPr lang="en-US" altLang="en-US"/>
              <a:t>Keeping the patient warm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lnSpc>
                <a:spcPct val="85000"/>
              </a:lnSpc>
              <a:defRPr/>
            </a:pPr>
            <a:r>
              <a:rPr lang="en-US" dirty="0">
                <a:cs typeface="+mj-cs"/>
              </a:rPr>
              <a:t>Emergency Medical Care for Shock </a:t>
            </a:r>
            <a:r>
              <a:rPr lang="en-US" sz="2000" b="0" dirty="0">
                <a:cs typeface="+mj-cs"/>
              </a:rPr>
              <a:t>(1 of 3)</a:t>
            </a:r>
          </a:p>
        </p:txBody>
      </p:sp>
      <p:sp>
        <p:nvSpPr>
          <p:cNvPr id="55299" name="Content Placeholder 2"/>
          <p:cNvSpPr>
            <a:spLocks noGrp="1"/>
          </p:cNvSpPr>
          <p:nvPr>
            <p:ph type="body" idx="1"/>
          </p:nvPr>
        </p:nvSpPr>
        <p:spPr/>
        <p:txBody>
          <a:bodyPr rIns="228600"/>
          <a:lstStyle/>
          <a:p>
            <a:pPr eaLnBrk="1" hangingPunct="1">
              <a:spcBef>
                <a:spcPct val="35000"/>
              </a:spcBef>
              <a:defRPr/>
            </a:pPr>
            <a:r>
              <a:rPr lang="en-US" altLang="en-US" dirty="0">
                <a:cs typeface="+mn-cs"/>
              </a:rPr>
              <a:t>As soon as you recognize shock, begin treatment. </a:t>
            </a:r>
          </a:p>
          <a:p>
            <a:pPr lvl="1" eaLnBrk="1" hangingPunct="1">
              <a:spcBef>
                <a:spcPct val="35000"/>
              </a:spcBef>
              <a:defRPr/>
            </a:pPr>
            <a:r>
              <a:rPr lang="en-US" altLang="en-US" dirty="0"/>
              <a:t>Follow standard precautions.</a:t>
            </a:r>
          </a:p>
          <a:p>
            <a:pPr lvl="1" eaLnBrk="1" hangingPunct="1">
              <a:spcBef>
                <a:spcPct val="35000"/>
              </a:spcBef>
              <a:defRPr/>
            </a:pPr>
            <a:r>
              <a:rPr lang="en-US" altLang="en-US" dirty="0"/>
              <a:t>Control all obvious bleeding.</a:t>
            </a:r>
          </a:p>
          <a:p>
            <a:pPr lvl="1" eaLnBrk="1" hangingPunct="1">
              <a:spcBef>
                <a:spcPct val="35000"/>
              </a:spcBef>
              <a:defRPr/>
            </a:pPr>
            <a:r>
              <a:rPr lang="en-US" altLang="en-US" dirty="0"/>
              <a:t>Make sure the patient has an open airway.</a:t>
            </a:r>
          </a:p>
          <a:p>
            <a:pPr lvl="1" eaLnBrk="1" hangingPunct="1">
              <a:spcBef>
                <a:spcPct val="35000"/>
              </a:spcBef>
              <a:defRPr/>
            </a:pPr>
            <a:r>
              <a:rPr lang="en-US" altLang="en-US" dirty="0"/>
              <a:t>Maintain manual in-line stabilization if necessary, and check breathing and pulse.</a:t>
            </a:r>
          </a:p>
          <a:p>
            <a:pPr lvl="1" eaLnBrk="1" hangingPunct="1">
              <a:spcBef>
                <a:spcPct val="35000"/>
              </a:spcBef>
              <a:defRPr/>
            </a:pPr>
            <a:endParaRPr lang="en-US" altLang="en-US" b="1" dirty="0">
              <a:solidFill>
                <a:srgbClr val="FF0000"/>
              </a:solidFill>
            </a:endParaRPr>
          </a:p>
          <a:p>
            <a:pPr marL="457200" lvl="1" indent="0" eaLnBrk="1" hangingPunct="1">
              <a:spcBef>
                <a:spcPct val="35000"/>
              </a:spcBef>
              <a:buFontTx/>
              <a:buNone/>
              <a:defRPr/>
            </a:pPr>
            <a:endParaRPr lang="en-US" alt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defRPr/>
            </a:pPr>
            <a:r>
              <a:rPr lang="en-US" dirty="0">
                <a:cs typeface="+mj-cs"/>
              </a:rPr>
              <a:t>Pathophysiology </a:t>
            </a:r>
            <a:r>
              <a:rPr lang="en-US" sz="2000" b="0" dirty="0">
                <a:cs typeface="+mj-cs"/>
              </a:rPr>
              <a:t>(1 of 12)</a:t>
            </a:r>
          </a:p>
        </p:txBody>
      </p:sp>
      <p:sp>
        <p:nvSpPr>
          <p:cNvPr id="9219" name="Content Placeholder 2"/>
          <p:cNvSpPr>
            <a:spLocks noGrp="1"/>
          </p:cNvSpPr>
          <p:nvPr>
            <p:ph type="body" idx="1"/>
          </p:nvPr>
        </p:nvSpPr>
        <p:spPr/>
        <p:txBody>
          <a:bodyPr rIns="228600"/>
          <a:lstStyle/>
          <a:p>
            <a:r>
              <a:rPr lang="en-US" dirty="0"/>
              <a:t>Diffusion is a passive process in which molecules move from an area with a higher concentration of molecules to an area of lower concentration.</a:t>
            </a:r>
          </a:p>
          <a:p>
            <a:pPr lvl="1" eaLnBrk="1" hangingPunct="1">
              <a:spcBef>
                <a:spcPct val="35000"/>
              </a:spcBef>
            </a:pPr>
            <a:r>
              <a:rPr lang="en-US" altLang="en-US" dirty="0"/>
              <a:t>Oxygen and carbon dioxide move across the walls of the alveoli.</a:t>
            </a:r>
          </a:p>
          <a:p>
            <a:pPr lvl="1"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lnSpc>
                <a:spcPct val="85000"/>
              </a:lnSpc>
              <a:defRPr/>
            </a:pPr>
            <a:r>
              <a:rPr lang="en-US" dirty="0">
                <a:cs typeface="+mj-cs"/>
              </a:rPr>
              <a:t>Emergency Medical Care for Shock </a:t>
            </a:r>
            <a:r>
              <a:rPr lang="en-US" sz="2000" b="0" dirty="0">
                <a:cs typeface="+mj-cs"/>
              </a:rPr>
              <a:t>(2 of 3)</a:t>
            </a:r>
          </a:p>
        </p:txBody>
      </p:sp>
      <p:sp>
        <p:nvSpPr>
          <p:cNvPr id="65539" name="Content Placeholder 2"/>
          <p:cNvSpPr>
            <a:spLocks noGrp="1"/>
          </p:cNvSpPr>
          <p:nvPr>
            <p:ph type="body" idx="1"/>
          </p:nvPr>
        </p:nvSpPr>
        <p:spPr/>
        <p:txBody>
          <a:bodyPr rIns="228600"/>
          <a:lstStyle/>
          <a:p>
            <a:pPr eaLnBrk="1" hangingPunct="1">
              <a:spcBef>
                <a:spcPct val="35000"/>
              </a:spcBef>
            </a:pPr>
            <a:r>
              <a:rPr lang="en-US" altLang="en-US"/>
              <a:t>As soon as you recognize shock, begin treatment. (cont’d)</a:t>
            </a:r>
          </a:p>
          <a:p>
            <a:pPr lvl="1" eaLnBrk="1" hangingPunct="1">
              <a:spcBef>
                <a:spcPct val="35000"/>
              </a:spcBef>
            </a:pPr>
            <a:r>
              <a:rPr lang="en-US" altLang="en-US"/>
              <a:t>Comfort, calm, and reassure the patient.</a:t>
            </a:r>
          </a:p>
          <a:p>
            <a:pPr lvl="1" eaLnBrk="1" hangingPunct="1">
              <a:spcBef>
                <a:spcPct val="35000"/>
              </a:spcBef>
            </a:pPr>
            <a:r>
              <a:rPr lang="en-US" altLang="en-US"/>
              <a:t>Never allow patients to eat or drink anything prior to being evaluated by a physician.</a:t>
            </a:r>
          </a:p>
          <a:p>
            <a:pPr lvl="1" eaLnBrk="1" hangingPunct="1">
              <a:spcBef>
                <a:spcPct val="35000"/>
              </a:spcBef>
            </a:pPr>
            <a:r>
              <a:rPr lang="en-US" altLang="en-US"/>
              <a:t>If spinal immobilization is indicated, splint the patient on a backboard.</a:t>
            </a:r>
          </a:p>
          <a:p>
            <a:pPr lvl="1" eaLnBrk="1" hangingPunct="1">
              <a:spcBef>
                <a:spcPct val="35000"/>
              </a:spcBef>
            </a:pPr>
            <a:r>
              <a:rPr lang="en-US" altLang="en-US"/>
              <a:t>Provide oxygen and monitor patient’s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lnSpc>
                <a:spcPct val="85000"/>
              </a:lnSpc>
              <a:defRPr/>
            </a:pPr>
            <a:r>
              <a:rPr lang="en-US" dirty="0">
                <a:cs typeface="+mj-cs"/>
              </a:rPr>
              <a:t>Emergency Medical Care for Shock </a:t>
            </a:r>
            <a:r>
              <a:rPr lang="en-US" sz="2000" b="0" dirty="0">
                <a:cs typeface="+mj-cs"/>
              </a:rPr>
              <a:t>(3 of 3)</a:t>
            </a:r>
          </a:p>
        </p:txBody>
      </p:sp>
      <p:sp>
        <p:nvSpPr>
          <p:cNvPr id="66563" name="Content Placeholder 2"/>
          <p:cNvSpPr>
            <a:spLocks noGrp="1"/>
          </p:cNvSpPr>
          <p:nvPr>
            <p:ph type="body" idx="1"/>
          </p:nvPr>
        </p:nvSpPr>
        <p:spPr/>
        <p:txBody>
          <a:bodyPr rIns="228600"/>
          <a:lstStyle/>
          <a:p>
            <a:pPr eaLnBrk="1" hangingPunct="1">
              <a:spcBef>
                <a:spcPct val="35000"/>
              </a:spcBef>
            </a:pPr>
            <a:r>
              <a:rPr lang="en-US" altLang="en-US" dirty="0"/>
              <a:t>As soon as you recognize shock, begin treatment. (cont’d)</a:t>
            </a:r>
          </a:p>
          <a:p>
            <a:pPr lvl="1" eaLnBrk="1" hangingPunct="1">
              <a:spcBef>
                <a:spcPct val="35000"/>
              </a:spcBef>
            </a:pPr>
            <a:r>
              <a:rPr lang="en-US" altLang="en-US" dirty="0"/>
              <a:t>Place blankets under and over the patient.</a:t>
            </a:r>
          </a:p>
          <a:p>
            <a:pPr lvl="1" eaLnBrk="1" hangingPunct="1">
              <a:spcBef>
                <a:spcPct val="35000"/>
              </a:spcBef>
            </a:pPr>
            <a:r>
              <a:rPr lang="en-US" altLang="en-US" dirty="0"/>
              <a:t>Consider the need for ALS.</a:t>
            </a:r>
          </a:p>
          <a:p>
            <a:pPr lvl="1" eaLnBrk="1" hangingPunct="1">
              <a:spcBef>
                <a:spcPct val="35000"/>
              </a:spcBef>
            </a:pPr>
            <a:r>
              <a:rPr lang="en-US" altLang="en-US" dirty="0"/>
              <a:t>Accurately record the patient’s vital signs approximately every 5 minutes throughout treatment and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85000"/>
              </a:lnSpc>
              <a:defRPr/>
            </a:pPr>
            <a:r>
              <a:rPr lang="en-US" dirty="0">
                <a:cs typeface="+mj-cs"/>
              </a:rPr>
              <a:t>Treating Cardiogenic Shock </a:t>
            </a:r>
            <a:r>
              <a:rPr lang="en-US" sz="2000" b="0" dirty="0">
                <a:cs typeface="+mj-cs"/>
              </a:rPr>
              <a:t>(1 of 3)</a:t>
            </a:r>
          </a:p>
        </p:txBody>
      </p:sp>
      <p:sp>
        <p:nvSpPr>
          <p:cNvPr id="67587" name="Content Placeholder 2"/>
          <p:cNvSpPr>
            <a:spLocks noGrp="1"/>
          </p:cNvSpPr>
          <p:nvPr>
            <p:ph type="body" idx="1"/>
          </p:nvPr>
        </p:nvSpPr>
        <p:spPr/>
        <p:txBody>
          <a:bodyPr rIns="228600"/>
          <a:lstStyle/>
          <a:p>
            <a:pPr eaLnBrk="1" hangingPunct="1">
              <a:spcBef>
                <a:spcPct val="35000"/>
              </a:spcBef>
            </a:pPr>
            <a:r>
              <a:rPr lang="en-US" altLang="en-US" dirty="0"/>
              <a:t>Patient cannot generate the necessary contraction to pump blood throughout the circulatory system.</a:t>
            </a:r>
          </a:p>
          <a:p>
            <a:pPr eaLnBrk="1" hangingPunct="1">
              <a:spcBef>
                <a:spcPct val="35000"/>
              </a:spcBef>
            </a:pPr>
            <a:r>
              <a:rPr lang="en-US" altLang="en-US" dirty="0"/>
              <a:t>Patients may present with chest pain.</a:t>
            </a:r>
          </a:p>
          <a:p>
            <a:pPr eaLnBrk="1" hangingPunct="1">
              <a:spcBef>
                <a:spcPct val="35000"/>
              </a:spcBef>
            </a:pPr>
            <a:r>
              <a:rPr lang="en-US" altLang="en-US" dirty="0"/>
              <a:t>Patients in cardiogenic shock should not receive nitroglycerin; they are hypotensive.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pPr>
              <a:lnSpc>
                <a:spcPct val="85000"/>
              </a:lnSpc>
              <a:defRPr/>
            </a:pPr>
            <a:r>
              <a:rPr lang="en-US" dirty="0">
                <a:cs typeface="+mj-cs"/>
              </a:rPr>
              <a:t>Treating Cardiogenic Shock </a:t>
            </a:r>
            <a:r>
              <a:rPr lang="en-US" sz="2000" b="0" dirty="0">
                <a:cs typeface="+mj-cs"/>
              </a:rPr>
              <a:t>(2 of 3)</a:t>
            </a:r>
          </a:p>
        </p:txBody>
      </p:sp>
      <p:sp>
        <p:nvSpPr>
          <p:cNvPr id="68611" name="Rectangle 1027"/>
          <p:cNvSpPr>
            <a:spLocks noGrp="1" noChangeArrowheads="1"/>
          </p:cNvSpPr>
          <p:nvPr>
            <p:ph type="body" idx="1"/>
          </p:nvPr>
        </p:nvSpPr>
        <p:spPr/>
        <p:txBody>
          <a:bodyPr rIns="228600"/>
          <a:lstStyle/>
          <a:p>
            <a:pPr>
              <a:spcBef>
                <a:spcPct val="35000"/>
              </a:spcBef>
            </a:pPr>
            <a:r>
              <a:rPr lang="en-US" altLang="en-US" dirty="0"/>
              <a:t>Patients usually have:</a:t>
            </a:r>
          </a:p>
          <a:p>
            <a:pPr lvl="1">
              <a:spcBef>
                <a:spcPct val="35000"/>
              </a:spcBef>
            </a:pPr>
            <a:r>
              <a:rPr lang="en-US" altLang="en-US" dirty="0"/>
              <a:t>Low blood pressure </a:t>
            </a:r>
          </a:p>
          <a:p>
            <a:pPr lvl="1">
              <a:spcBef>
                <a:spcPct val="35000"/>
              </a:spcBef>
            </a:pPr>
            <a:r>
              <a:rPr lang="en-US" altLang="en-US" dirty="0"/>
              <a:t>Weak, irregular pulse</a:t>
            </a:r>
          </a:p>
          <a:p>
            <a:pPr lvl="1">
              <a:spcBef>
                <a:spcPct val="35000"/>
              </a:spcBef>
            </a:pPr>
            <a:r>
              <a:rPr lang="en-US" altLang="en-US" dirty="0"/>
              <a:t>Cyanosis about lips/underneath fingernails</a:t>
            </a:r>
          </a:p>
          <a:p>
            <a:pPr lvl="1">
              <a:spcBef>
                <a:spcPct val="35000"/>
              </a:spcBef>
            </a:pPr>
            <a:r>
              <a:rPr lang="en-US" altLang="en-US" dirty="0"/>
              <a:t>Anxiety </a:t>
            </a:r>
          </a:p>
          <a:p>
            <a:pPr lvl="1">
              <a:spcBef>
                <a:spcPct val="35000"/>
              </a:spcBef>
            </a:pPr>
            <a:r>
              <a:rPr lang="en-US" altLang="en-US" dirty="0"/>
              <a:t>Nausea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a:lnSpc>
                <a:spcPct val="85000"/>
              </a:lnSpc>
              <a:defRPr/>
            </a:pPr>
            <a:r>
              <a:rPr lang="en-US" dirty="0">
                <a:cs typeface="+mj-cs"/>
              </a:rPr>
              <a:t>Treating Cardiogenic Shock </a:t>
            </a:r>
            <a:r>
              <a:rPr lang="en-US" sz="2000" b="0" dirty="0">
                <a:cs typeface="+mj-cs"/>
              </a:rPr>
              <a:t>(3 of 3)</a:t>
            </a:r>
          </a:p>
        </p:txBody>
      </p:sp>
      <p:sp>
        <p:nvSpPr>
          <p:cNvPr id="69635" name="Rectangle 1027"/>
          <p:cNvSpPr>
            <a:spLocks noGrp="1" noChangeArrowheads="1"/>
          </p:cNvSpPr>
          <p:nvPr>
            <p:ph type="body" idx="1"/>
          </p:nvPr>
        </p:nvSpPr>
        <p:spPr/>
        <p:txBody>
          <a:bodyPr rIns="228600"/>
          <a:lstStyle/>
          <a:p>
            <a:pPr>
              <a:spcBef>
                <a:spcPct val="35000"/>
              </a:spcBef>
            </a:pPr>
            <a:r>
              <a:rPr lang="en-US" altLang="en-US" dirty="0"/>
              <a:t>Place the patient in a position that eases breathing as you give high-flow oxygen.</a:t>
            </a:r>
          </a:p>
          <a:p>
            <a:pPr>
              <a:spcBef>
                <a:spcPct val="35000"/>
              </a:spcBef>
            </a:pPr>
            <a:r>
              <a:rPr lang="en-US" altLang="en-US" dirty="0"/>
              <a:t>Assist ventilations as necessary.</a:t>
            </a:r>
          </a:p>
          <a:p>
            <a:pPr>
              <a:spcBef>
                <a:spcPct val="35000"/>
              </a:spcBef>
            </a:pPr>
            <a:r>
              <a:rPr lang="en-US" altLang="en-US" dirty="0"/>
              <a:t>Provide prompt transport.</a:t>
            </a:r>
          </a:p>
          <a:p>
            <a:pPr>
              <a:spcBef>
                <a:spcPct val="35000"/>
              </a:spcBef>
            </a:pPr>
            <a:r>
              <a:rPr lang="en-US" altLang="en-US" dirty="0"/>
              <a:t>Consider meeting ALS </a:t>
            </a:r>
            <a:r>
              <a:rPr lang="en-US" altLang="en-US" dirty="0" err="1"/>
              <a:t>en</a:t>
            </a:r>
            <a:r>
              <a:rPr lang="en-US" altLang="en-US" dirty="0"/>
              <a:t> route to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defRPr/>
            </a:pPr>
            <a:r>
              <a:rPr lang="en-US" dirty="0">
                <a:cs typeface="+mj-cs"/>
              </a:rPr>
              <a:t>Treating Obstructive Shock </a:t>
            </a:r>
            <a:r>
              <a:rPr lang="en-US" sz="2000" b="0" dirty="0">
                <a:cs typeface="+mj-cs"/>
              </a:rPr>
              <a:t>(1 of 2)</a:t>
            </a:r>
          </a:p>
        </p:txBody>
      </p:sp>
      <p:sp>
        <p:nvSpPr>
          <p:cNvPr id="70659" name="Content Placeholder 2"/>
          <p:cNvSpPr>
            <a:spLocks noGrp="1"/>
          </p:cNvSpPr>
          <p:nvPr>
            <p:ph type="body" idx="1"/>
          </p:nvPr>
        </p:nvSpPr>
        <p:spPr/>
        <p:txBody>
          <a:bodyPr rIns="228600"/>
          <a:lstStyle/>
          <a:p>
            <a:pPr eaLnBrk="1" hangingPunct="1">
              <a:spcBef>
                <a:spcPct val="35000"/>
              </a:spcBef>
            </a:pPr>
            <a:r>
              <a:rPr lang="en-US" altLang="en-US" dirty="0"/>
              <a:t>For cardiac tamponade:</a:t>
            </a:r>
          </a:p>
          <a:p>
            <a:pPr lvl="1" eaLnBrk="1" hangingPunct="1">
              <a:spcBef>
                <a:spcPct val="35000"/>
              </a:spcBef>
            </a:pPr>
            <a:r>
              <a:rPr lang="en-US" altLang="en-US" dirty="0"/>
              <a:t>Increasing cardiac output is the priority.</a:t>
            </a:r>
          </a:p>
          <a:p>
            <a:pPr lvl="1" eaLnBrk="1" hangingPunct="1">
              <a:spcBef>
                <a:spcPct val="35000"/>
              </a:spcBef>
            </a:pPr>
            <a:r>
              <a:rPr lang="en-US" altLang="en-US" dirty="0"/>
              <a:t>Apply high-flow oxygen.</a:t>
            </a:r>
          </a:p>
          <a:p>
            <a:pPr lvl="1" eaLnBrk="1" hangingPunct="1">
              <a:spcBef>
                <a:spcPct val="35000"/>
              </a:spcBef>
            </a:pPr>
            <a:r>
              <a:rPr lang="en-US" altLang="en-US" dirty="0"/>
              <a:t>Surgery is the only definitive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defRPr/>
            </a:pPr>
            <a:r>
              <a:rPr lang="en-US" dirty="0">
                <a:cs typeface="+mj-cs"/>
              </a:rPr>
              <a:t>Treating Obstructive Shock </a:t>
            </a:r>
            <a:r>
              <a:rPr lang="en-US" sz="2000" b="0" dirty="0">
                <a:cs typeface="+mj-cs"/>
              </a:rPr>
              <a:t>(2 of 2)</a:t>
            </a:r>
          </a:p>
        </p:txBody>
      </p:sp>
      <p:sp>
        <p:nvSpPr>
          <p:cNvPr id="71683" name="Content Placeholder 2"/>
          <p:cNvSpPr>
            <a:spLocks noGrp="1"/>
          </p:cNvSpPr>
          <p:nvPr>
            <p:ph type="body" idx="1"/>
          </p:nvPr>
        </p:nvSpPr>
        <p:spPr/>
        <p:txBody>
          <a:bodyPr rIns="228600"/>
          <a:lstStyle/>
          <a:p>
            <a:pPr>
              <a:spcBef>
                <a:spcPct val="35000"/>
              </a:spcBef>
            </a:pPr>
            <a:r>
              <a:rPr lang="en-US" altLang="en-US"/>
              <a:t>For tension pneumothorax:</a:t>
            </a:r>
          </a:p>
          <a:p>
            <a:pPr lvl="1">
              <a:spcBef>
                <a:spcPct val="35000"/>
              </a:spcBef>
            </a:pPr>
            <a:r>
              <a:rPr lang="en-US" altLang="en-US"/>
              <a:t>Apply high-flow oxygen to prevent hypoxia.</a:t>
            </a:r>
          </a:p>
          <a:p>
            <a:pPr lvl="1">
              <a:spcBef>
                <a:spcPct val="35000"/>
              </a:spcBef>
            </a:pPr>
            <a:r>
              <a:rPr lang="en-US" altLang="en-US"/>
              <a:t>Chest decompression is required.</a:t>
            </a:r>
          </a:p>
          <a:p>
            <a:pPr lvl="1" eaLnBrk="1" hangingPunct="1">
              <a:spcBef>
                <a:spcPct val="35000"/>
              </a:spcBef>
            </a:pPr>
            <a:r>
              <a:rPr lang="en-US" altLang="en-US"/>
              <a:t>Ask for ALS early in call if available, but do not delay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lnSpc>
                <a:spcPct val="85000"/>
              </a:lnSpc>
              <a:defRPr/>
            </a:pPr>
            <a:r>
              <a:rPr lang="en-US" dirty="0">
                <a:cs typeface="+mj-cs"/>
              </a:rPr>
              <a:t>Treating Septic Shock</a:t>
            </a:r>
          </a:p>
        </p:txBody>
      </p:sp>
      <p:sp>
        <p:nvSpPr>
          <p:cNvPr id="72707" name="Content Placeholder 2"/>
          <p:cNvSpPr>
            <a:spLocks noGrp="1"/>
          </p:cNvSpPr>
          <p:nvPr>
            <p:ph type="body" idx="1"/>
          </p:nvPr>
        </p:nvSpPr>
        <p:spPr/>
        <p:txBody>
          <a:bodyPr rIns="228600"/>
          <a:lstStyle/>
          <a:p>
            <a:pPr eaLnBrk="1" hangingPunct="1">
              <a:spcBef>
                <a:spcPct val="35000"/>
              </a:spcBef>
            </a:pPr>
            <a:r>
              <a:rPr lang="en-US" altLang="en-US" dirty="0"/>
              <a:t>Hospital management is required.</a:t>
            </a:r>
          </a:p>
          <a:p>
            <a:pPr eaLnBrk="1" hangingPunct="1">
              <a:spcBef>
                <a:spcPct val="35000"/>
              </a:spcBef>
            </a:pPr>
            <a:r>
              <a:rPr lang="en-US" altLang="en-US" dirty="0"/>
              <a:t>Use standard precautions and transport.</a:t>
            </a:r>
          </a:p>
          <a:p>
            <a:pPr eaLnBrk="1" hangingPunct="1">
              <a:spcBef>
                <a:spcPct val="35000"/>
              </a:spcBef>
            </a:pPr>
            <a:r>
              <a:rPr lang="en-US" altLang="en-US" dirty="0"/>
              <a:t>Administer high-flow oxygen.</a:t>
            </a:r>
          </a:p>
          <a:p>
            <a:pPr eaLnBrk="1" hangingPunct="1">
              <a:spcBef>
                <a:spcPct val="35000"/>
              </a:spcBef>
            </a:pPr>
            <a:r>
              <a:rPr lang="en-US" altLang="en-US" dirty="0"/>
              <a:t>Ventilatory support may be necessary.</a:t>
            </a:r>
          </a:p>
          <a:p>
            <a:pPr eaLnBrk="1" hangingPunct="1">
              <a:spcBef>
                <a:spcPct val="35000"/>
              </a:spcBef>
            </a:pPr>
            <a:r>
              <a:rPr lang="en-US" altLang="en-US" dirty="0"/>
              <a:t>Use blankets to conserve body heat.</a:t>
            </a:r>
          </a:p>
          <a:p>
            <a:pPr eaLnBrk="1" hangingPunct="1">
              <a:spcBef>
                <a:spcPct val="35000"/>
              </a:spcBef>
            </a:pPr>
            <a:r>
              <a:rPr lang="en-US" altLang="en-US" dirty="0"/>
              <a:t>Notify “sepsis team” if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p:txBody>
          <a:bodyPr/>
          <a:lstStyle/>
          <a:p>
            <a:pPr>
              <a:lnSpc>
                <a:spcPct val="85000"/>
              </a:lnSpc>
              <a:defRPr/>
            </a:pPr>
            <a:r>
              <a:rPr lang="en-US" dirty="0">
                <a:cs typeface="+mj-cs"/>
              </a:rPr>
              <a:t>Treating Neurogenic Shock </a:t>
            </a:r>
            <a:endParaRPr lang="en-US" sz="2800" b="0" dirty="0">
              <a:cs typeface="+mj-cs"/>
            </a:endParaRPr>
          </a:p>
        </p:txBody>
      </p:sp>
      <p:sp>
        <p:nvSpPr>
          <p:cNvPr id="74755" name="Rectangle 1027"/>
          <p:cNvSpPr>
            <a:spLocks noGrp="1" noChangeArrowheads="1"/>
          </p:cNvSpPr>
          <p:nvPr>
            <p:ph type="body" idx="1"/>
          </p:nvPr>
        </p:nvSpPr>
        <p:spPr/>
        <p:txBody>
          <a:bodyPr rIns="228600"/>
          <a:lstStyle/>
          <a:p>
            <a:pPr>
              <a:spcBef>
                <a:spcPct val="35000"/>
              </a:spcBef>
            </a:pPr>
            <a:r>
              <a:rPr lang="en-US" altLang="en-US" dirty="0"/>
              <a:t>Emergency treatment:</a:t>
            </a:r>
          </a:p>
          <a:p>
            <a:pPr lvl="1">
              <a:spcBef>
                <a:spcPct val="35000"/>
              </a:spcBef>
            </a:pPr>
            <a:r>
              <a:rPr lang="en-US" altLang="en-US" dirty="0"/>
              <a:t>Obtain and maintain a proper airway.</a:t>
            </a:r>
          </a:p>
          <a:p>
            <a:pPr lvl="1">
              <a:spcBef>
                <a:spcPct val="35000"/>
              </a:spcBef>
            </a:pPr>
            <a:r>
              <a:rPr lang="en-US" altLang="en-US" dirty="0"/>
              <a:t>Provide spinal immobilization.</a:t>
            </a:r>
          </a:p>
          <a:p>
            <a:pPr lvl="1">
              <a:spcBef>
                <a:spcPct val="35000"/>
              </a:spcBef>
            </a:pPr>
            <a:r>
              <a:rPr lang="en-US" altLang="en-US" dirty="0"/>
              <a:t>Assist inadequate breathing.</a:t>
            </a:r>
          </a:p>
          <a:p>
            <a:pPr lvl="1">
              <a:spcBef>
                <a:spcPct val="35000"/>
              </a:spcBef>
            </a:pPr>
            <a:r>
              <a:rPr lang="en-US" altLang="en-US" dirty="0"/>
              <a:t>Conserve body heat.</a:t>
            </a:r>
          </a:p>
          <a:p>
            <a:pPr lvl="1">
              <a:spcBef>
                <a:spcPct val="35000"/>
              </a:spcBef>
            </a:pPr>
            <a:r>
              <a:rPr lang="en-US" altLang="en-US" dirty="0"/>
              <a:t>Ensure</a:t>
            </a:r>
            <a:r>
              <a:rPr lang="en-US" altLang="en-US" b="1" dirty="0">
                <a:solidFill>
                  <a:srgbClr val="FF0000"/>
                </a:solidFill>
              </a:rPr>
              <a:t> </a:t>
            </a:r>
            <a:r>
              <a:rPr lang="en-US" altLang="en-US" dirty="0"/>
              <a:t>the most effective circulation.</a:t>
            </a:r>
          </a:p>
          <a:p>
            <a:pPr>
              <a:spcBef>
                <a:spcPct val="35000"/>
              </a:spcBef>
            </a:pPr>
            <a:r>
              <a:rPr lang="en-US" altLang="en-US" dirty="0"/>
              <a:t>Transport promptly.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lnSpc>
                <a:spcPct val="85000"/>
              </a:lnSpc>
              <a:defRPr/>
            </a:pPr>
            <a:r>
              <a:rPr lang="en-US" dirty="0">
                <a:cs typeface="+mj-cs"/>
              </a:rPr>
              <a:t>Treating Anaphylactic Shock</a:t>
            </a:r>
          </a:p>
        </p:txBody>
      </p:sp>
      <p:sp>
        <p:nvSpPr>
          <p:cNvPr id="75779" name="Content Placeholder 2"/>
          <p:cNvSpPr>
            <a:spLocks noGrp="1"/>
          </p:cNvSpPr>
          <p:nvPr>
            <p:ph type="body" idx="1"/>
          </p:nvPr>
        </p:nvSpPr>
        <p:spPr/>
        <p:txBody>
          <a:bodyPr rIns="228600"/>
          <a:lstStyle/>
          <a:p>
            <a:pPr eaLnBrk="1" hangingPunct="1">
              <a:spcBef>
                <a:spcPct val="35000"/>
              </a:spcBef>
            </a:pPr>
            <a:r>
              <a:rPr lang="en-US" altLang="en-US"/>
              <a:t>Administer epinephrine.</a:t>
            </a:r>
          </a:p>
          <a:p>
            <a:pPr eaLnBrk="1" hangingPunct="1">
              <a:spcBef>
                <a:spcPct val="35000"/>
              </a:spcBef>
            </a:pPr>
            <a:r>
              <a:rPr lang="en-US" altLang="en-US"/>
              <a:t>Promptly transport the patient.</a:t>
            </a:r>
          </a:p>
          <a:p>
            <a:pPr eaLnBrk="1" hangingPunct="1">
              <a:spcBef>
                <a:spcPct val="35000"/>
              </a:spcBef>
            </a:pPr>
            <a:r>
              <a:rPr lang="en-US" altLang="en-US"/>
              <a:t>Provide high-flow oxygen and ventilatory assistance en route.</a:t>
            </a:r>
          </a:p>
          <a:p>
            <a:pPr eaLnBrk="1" hangingPunct="1">
              <a:spcBef>
                <a:spcPct val="35000"/>
              </a:spcBef>
            </a:pPr>
            <a:r>
              <a:rPr lang="en-US" altLang="en-US"/>
              <a:t>A mild reaction may worsen suddenly.</a:t>
            </a:r>
          </a:p>
          <a:p>
            <a:pPr eaLnBrk="1" hangingPunct="1">
              <a:spcBef>
                <a:spcPct val="35000"/>
              </a:spcBef>
            </a:pPr>
            <a:r>
              <a:rPr lang="en-US" altLang="en-US"/>
              <a:t>Consider requesting ALS backup, if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defRPr/>
            </a:pPr>
            <a:r>
              <a:rPr lang="en-US" dirty="0">
                <a:cs typeface="+mj-cs"/>
              </a:rPr>
              <a:t>Pathophysiology </a:t>
            </a:r>
            <a:r>
              <a:rPr lang="en-US" sz="2000" b="0" dirty="0">
                <a:cs typeface="+mj-cs"/>
              </a:rPr>
              <a:t>(2 of 12)</a:t>
            </a:r>
          </a:p>
        </p:txBody>
      </p:sp>
      <p:sp>
        <p:nvSpPr>
          <p:cNvPr id="10243" name="Content Placeholder 2"/>
          <p:cNvSpPr>
            <a:spLocks noGrp="1"/>
          </p:cNvSpPr>
          <p:nvPr>
            <p:ph type="body" idx="1"/>
          </p:nvPr>
        </p:nvSpPr>
        <p:spPr/>
        <p:txBody>
          <a:bodyPr rIns="228600"/>
          <a:lstStyle/>
          <a:p>
            <a:pPr eaLnBrk="1" hangingPunct="1">
              <a:spcBef>
                <a:spcPct val="35000"/>
              </a:spcBef>
            </a:pPr>
            <a:r>
              <a:rPr lang="en-US" altLang="en-US"/>
              <a:t>In cases of poor perfusion (shock): </a:t>
            </a:r>
          </a:p>
          <a:p>
            <a:pPr lvl="1" eaLnBrk="1" hangingPunct="1">
              <a:spcBef>
                <a:spcPct val="35000"/>
              </a:spcBef>
            </a:pPr>
            <a:r>
              <a:rPr lang="en-US" altLang="en-US"/>
              <a:t>Transportation of carbon dioxide out of tissues is impaired.</a:t>
            </a:r>
          </a:p>
          <a:p>
            <a:pPr lvl="1" eaLnBrk="1" hangingPunct="1">
              <a:spcBef>
                <a:spcPct val="35000"/>
              </a:spcBef>
            </a:pPr>
            <a:r>
              <a:rPr lang="en-US" altLang="en-US"/>
              <a:t>Results in a dangerous buildup of waste products, which may cause cellular damage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lnSpc>
                <a:spcPct val="85000"/>
              </a:lnSpc>
              <a:defRPr/>
            </a:pPr>
            <a:r>
              <a:rPr lang="en-US" dirty="0">
                <a:cs typeface="+mj-cs"/>
              </a:rPr>
              <a:t>Treating Psychogenic Shock </a:t>
            </a:r>
            <a:r>
              <a:rPr lang="en-US" sz="2000" b="0" dirty="0">
                <a:cs typeface="+mj-cs"/>
              </a:rPr>
              <a:t>(1 of 2)</a:t>
            </a:r>
          </a:p>
        </p:txBody>
      </p:sp>
      <p:sp>
        <p:nvSpPr>
          <p:cNvPr id="76803" name="Content Placeholder 2"/>
          <p:cNvSpPr>
            <a:spLocks noGrp="1"/>
          </p:cNvSpPr>
          <p:nvPr>
            <p:ph type="body" idx="1"/>
          </p:nvPr>
        </p:nvSpPr>
        <p:spPr/>
        <p:txBody>
          <a:bodyPr rIns="228600"/>
          <a:lstStyle/>
          <a:p>
            <a:pPr eaLnBrk="1" hangingPunct="1">
              <a:spcBef>
                <a:spcPct val="35000"/>
              </a:spcBef>
            </a:pPr>
            <a:r>
              <a:rPr lang="en-US" altLang="en-US"/>
              <a:t>In an uncomplicated case of fainting, once the patient collapses, circulation to the brain is restored.</a:t>
            </a:r>
          </a:p>
          <a:p>
            <a:pPr eaLnBrk="1" hangingPunct="1">
              <a:spcBef>
                <a:spcPct val="35000"/>
              </a:spcBef>
            </a:pPr>
            <a:r>
              <a:rPr lang="en-US" altLang="en-US"/>
              <a:t>Psychogenic shock can worsen other types of shock.</a:t>
            </a:r>
          </a:p>
          <a:p>
            <a:pPr eaLnBrk="1" hangingPunct="1">
              <a:spcBef>
                <a:spcPct val="35000"/>
              </a:spcBef>
            </a:pPr>
            <a:r>
              <a:rPr lang="en-US" altLang="en-US"/>
              <a:t>If the patient falls, check for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defRPr/>
            </a:pPr>
            <a:r>
              <a:rPr lang="en-US" dirty="0">
                <a:cs typeface="+mj-cs"/>
              </a:rPr>
              <a:t>Treating Psychogenic Shock </a:t>
            </a:r>
            <a:r>
              <a:rPr lang="en-US" sz="2000" b="0" dirty="0">
                <a:cs typeface="+mj-cs"/>
              </a:rPr>
              <a:t>(2 of 2)</a:t>
            </a:r>
          </a:p>
        </p:txBody>
      </p:sp>
      <p:sp>
        <p:nvSpPr>
          <p:cNvPr id="77827" name="Content Placeholder 2"/>
          <p:cNvSpPr>
            <a:spLocks noGrp="1"/>
          </p:cNvSpPr>
          <p:nvPr>
            <p:ph type="body" idx="1"/>
          </p:nvPr>
        </p:nvSpPr>
        <p:spPr/>
        <p:txBody>
          <a:bodyPr rIns="228600"/>
          <a:lstStyle/>
          <a:p>
            <a:pPr>
              <a:spcBef>
                <a:spcPct val="35000"/>
              </a:spcBef>
            </a:pPr>
            <a:r>
              <a:rPr lang="en-US" altLang="en-US" dirty="0"/>
              <a:t>If the patient reports being unable to walk after a fall, suspect another problem.</a:t>
            </a:r>
          </a:p>
          <a:p>
            <a:pPr>
              <a:spcBef>
                <a:spcPct val="35000"/>
              </a:spcBef>
            </a:pPr>
            <a:r>
              <a:rPr lang="en-US" altLang="en-US" dirty="0"/>
              <a:t>Transport the patient promptly.</a:t>
            </a:r>
          </a:p>
          <a:p>
            <a:pPr lvl="1">
              <a:spcBef>
                <a:spcPct val="35000"/>
              </a:spcBef>
            </a:pPr>
            <a:endParaRPr lang="en-US" altLang="en-US" dirty="0"/>
          </a:p>
          <a:p>
            <a:pPr lvl="2">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lnSpc>
                <a:spcPct val="85000"/>
              </a:lnSpc>
              <a:defRPr/>
            </a:pPr>
            <a:r>
              <a:rPr lang="en-US" dirty="0">
                <a:cs typeface="+mj-cs"/>
              </a:rPr>
              <a:t>Treating Hypovolemic Shock</a:t>
            </a:r>
          </a:p>
        </p:txBody>
      </p:sp>
      <p:sp>
        <p:nvSpPr>
          <p:cNvPr id="78851" name="Content Placeholder 2"/>
          <p:cNvSpPr>
            <a:spLocks noGrp="1"/>
          </p:cNvSpPr>
          <p:nvPr>
            <p:ph type="body" idx="1"/>
          </p:nvPr>
        </p:nvSpPr>
        <p:spPr/>
        <p:txBody>
          <a:bodyPr rIns="228600"/>
          <a:lstStyle/>
          <a:p>
            <a:pPr eaLnBrk="1" hangingPunct="1">
              <a:spcBef>
                <a:spcPct val="35000"/>
              </a:spcBef>
            </a:pPr>
            <a:r>
              <a:rPr lang="en-US" altLang="en-US"/>
              <a:t>Control all obvious external bleeding.</a:t>
            </a:r>
          </a:p>
          <a:p>
            <a:pPr eaLnBrk="1" hangingPunct="1">
              <a:spcBef>
                <a:spcPct val="35000"/>
              </a:spcBef>
            </a:pPr>
            <a:r>
              <a:rPr lang="en-US" altLang="en-US"/>
              <a:t>Keep the patient warm.</a:t>
            </a:r>
          </a:p>
          <a:p>
            <a:pPr eaLnBrk="1" hangingPunct="1">
              <a:spcBef>
                <a:spcPct val="35000"/>
              </a:spcBef>
            </a:pPr>
            <a:r>
              <a:rPr lang="en-US" altLang="en-US"/>
              <a:t>Recognize internal bleeding and provide aggressive support. </a:t>
            </a:r>
          </a:p>
          <a:p>
            <a:pPr eaLnBrk="1" hangingPunct="1">
              <a:spcBef>
                <a:spcPct val="35000"/>
              </a:spcBef>
            </a:pPr>
            <a:r>
              <a:rPr lang="en-US" altLang="en-US"/>
              <a:t>Secure and maintain an airway, and provide respiratory support.</a:t>
            </a:r>
          </a:p>
          <a:p>
            <a:pPr eaLnBrk="1" hangingPunct="1">
              <a:spcBef>
                <a:spcPct val="35000"/>
              </a:spcBef>
            </a:pPr>
            <a:r>
              <a:rPr lang="en-US" altLang="en-US"/>
              <a:t>Transport as rapidly as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type="body" idx="1"/>
          </p:nvPr>
        </p:nvSpPr>
        <p:spPr/>
        <p:txBody>
          <a:bodyPr rIns="228600"/>
          <a:lstStyle/>
          <a:p>
            <a:pPr eaLnBrk="1" hangingPunct="1">
              <a:spcBef>
                <a:spcPct val="35000"/>
              </a:spcBef>
            </a:pPr>
            <a:r>
              <a:rPr lang="en-US" altLang="en-US" dirty="0"/>
              <a:t>Older patients have more serious complications than younger ones.</a:t>
            </a:r>
          </a:p>
          <a:p>
            <a:pPr eaLnBrk="1" hangingPunct="1">
              <a:spcBef>
                <a:spcPct val="35000"/>
              </a:spcBef>
            </a:pPr>
            <a:r>
              <a:rPr lang="en-US" altLang="en-US" dirty="0"/>
              <a:t>Illness is not just a part of aging.</a:t>
            </a:r>
          </a:p>
          <a:p>
            <a:pPr eaLnBrk="1" hangingPunct="1">
              <a:spcBef>
                <a:spcPct val="35000"/>
              </a:spcBef>
            </a:pPr>
            <a:r>
              <a:rPr lang="en-US" altLang="en-US" dirty="0"/>
              <a:t>Many older patients take medications that mask or mimic signs of shock.</a:t>
            </a:r>
          </a:p>
        </p:txBody>
      </p:sp>
      <p:sp>
        <p:nvSpPr>
          <p:cNvPr id="2" name="Title 1"/>
          <p:cNvSpPr>
            <a:spLocks noGrp="1"/>
          </p:cNvSpPr>
          <p:nvPr>
            <p:ph type="title"/>
          </p:nvPr>
        </p:nvSpPr>
        <p:spPr/>
        <p:txBody>
          <a:bodyPr/>
          <a:lstStyle/>
          <a:p>
            <a:r>
              <a:rPr lang="en-US" dirty="0"/>
              <a:t>Treating Shock in Older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1923"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a:t>The term “shock” is MOST accurately defined as:</a:t>
            </a:r>
          </a:p>
          <a:p>
            <a:pPr marL="1016000" lvl="1" indent="-444500">
              <a:spcBef>
                <a:spcPct val="35000"/>
              </a:spcBef>
              <a:buFontTx/>
              <a:buAutoNum type="alphaUcPeriod"/>
            </a:pPr>
            <a:r>
              <a:rPr lang="en-US" altLang="en-US"/>
              <a:t>a decreased supply of oxygen to the brain.</a:t>
            </a:r>
          </a:p>
          <a:p>
            <a:pPr marL="1016000" lvl="1" indent="-444500">
              <a:spcBef>
                <a:spcPct val="35000"/>
              </a:spcBef>
              <a:buFontTx/>
              <a:buAutoNum type="alphaUcPeriod"/>
            </a:pPr>
            <a:r>
              <a:rPr lang="en-US" altLang="en-US"/>
              <a:t>cardiovascular collapse leading to inadequate perfusion.</a:t>
            </a:r>
          </a:p>
          <a:p>
            <a:pPr marL="1016000" lvl="1" indent="-444500">
              <a:spcBef>
                <a:spcPct val="35000"/>
              </a:spcBef>
              <a:buFontTx/>
              <a:buAutoNum type="alphaUcPeriod"/>
            </a:pPr>
            <a:r>
              <a:rPr lang="en-US" altLang="en-US"/>
              <a:t>decreased circulation of blood within the venous circulation.</a:t>
            </a:r>
          </a:p>
          <a:p>
            <a:pPr marL="1016000" lvl="1" indent="-444500">
              <a:spcBef>
                <a:spcPct val="35000"/>
              </a:spcBef>
              <a:buFontTx/>
              <a:buAutoNum type="alphaUcPeriod"/>
            </a:pPr>
            <a:r>
              <a:rPr lang="en-US" altLang="en-US"/>
              <a:t>decreased function of the respiratory system leading to hypoxia.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2947"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Response: </a:t>
            </a:r>
            <a:r>
              <a:rPr lang="en-US" altLang="en-US"/>
              <a:t>Shock, or hypoperfusion, refers to a state of collapse and failure of the cardiovascular system, or any one of its components (eg, heart, vasculature, blood volume), which leads to inadequate perfusion of the body’s cells and tissues.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3971"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term “shock” is MOST accurately defined as:</a:t>
            </a:r>
          </a:p>
          <a:p>
            <a:pPr marL="1016000" lvl="1" indent="-444500">
              <a:spcBef>
                <a:spcPct val="35000"/>
              </a:spcBef>
              <a:buFontTx/>
              <a:buAutoNum type="alphaUcPeriod"/>
            </a:pPr>
            <a:r>
              <a:rPr lang="en-US" altLang="en-US" dirty="0"/>
              <a:t>a decreased supply of oxygen to the brain.</a:t>
            </a:r>
            <a:br>
              <a:rPr lang="en-US" altLang="en-US" dirty="0"/>
            </a:br>
            <a:r>
              <a:rPr lang="en-US" altLang="en-US" b="1" dirty="0"/>
              <a:t>Rationale: </a:t>
            </a:r>
            <a:r>
              <a:rPr lang="en-US" altLang="en-US" dirty="0">
                <a:solidFill>
                  <a:srgbClr val="F37021"/>
                </a:solidFill>
              </a:rPr>
              <a:t>It may be a result of inadequate perfusion, but it is not the definition of shock.</a:t>
            </a:r>
          </a:p>
          <a:p>
            <a:pPr marL="1016000" lvl="1" indent="-444500">
              <a:spcBef>
                <a:spcPct val="35000"/>
              </a:spcBef>
              <a:buFontTx/>
              <a:buAutoNum type="alphaUcPeriod"/>
            </a:pPr>
            <a:r>
              <a:rPr lang="en-US" altLang="en-US" dirty="0"/>
              <a:t>cardiovascular collapse leading to inadequate perfusion.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decreased circulation of blood within the venous circulation.</a:t>
            </a:r>
            <a:br>
              <a:rPr lang="en-US" altLang="en-US" dirty="0"/>
            </a:br>
            <a:r>
              <a:rPr lang="en-US" altLang="en-US" b="1" dirty="0"/>
              <a:t>Rationale: </a:t>
            </a:r>
            <a:r>
              <a:rPr lang="en-US" altLang="en-US" dirty="0">
                <a:solidFill>
                  <a:srgbClr val="F37021"/>
                </a:solidFill>
              </a:rPr>
              <a:t>It may be a result of cardiovascular collapse, but it is not the definition of shock.</a:t>
            </a:r>
          </a:p>
          <a:p>
            <a:pPr marL="1016000" lvl="1" indent="-444500">
              <a:spcBef>
                <a:spcPct val="35000"/>
              </a:spcBef>
              <a:buFontTx/>
              <a:buAutoNum type="alphaUcPeriod" startAt="3"/>
            </a:pPr>
            <a:r>
              <a:rPr lang="en-US" altLang="en-US" dirty="0"/>
              <a:t>decreased function of the respiratory system leading to hypoxia. </a:t>
            </a:r>
            <a:br>
              <a:rPr lang="en-US" altLang="en-US" dirty="0"/>
            </a:br>
            <a:r>
              <a:rPr lang="en-US" altLang="en-US" b="1" dirty="0"/>
              <a:t>Rationale: </a:t>
            </a:r>
            <a:r>
              <a:rPr lang="en-US" altLang="en-US" dirty="0">
                <a:solidFill>
                  <a:srgbClr val="F37021"/>
                </a:solidFill>
              </a:rPr>
              <a:t>Decreased function of the respiratory system will lead to hypoxia, which will cause cardiovascular collapse and eventually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6019"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a:t>Anaphylactic shock is typically associated with:</a:t>
            </a:r>
          </a:p>
          <a:p>
            <a:pPr marL="1016000" lvl="1" indent="-444500">
              <a:spcBef>
                <a:spcPct val="35000"/>
              </a:spcBef>
              <a:buFontTx/>
              <a:buAutoNum type="alphaUcPeriod"/>
            </a:pPr>
            <a:r>
              <a:rPr lang="en-US" altLang="en-US"/>
              <a:t>urticaria. </a:t>
            </a:r>
          </a:p>
          <a:p>
            <a:pPr marL="1016000" lvl="1" indent="-444500">
              <a:spcBef>
                <a:spcPct val="35000"/>
              </a:spcBef>
              <a:buFontTx/>
              <a:buAutoNum type="alphaUcPeriod"/>
            </a:pPr>
            <a:r>
              <a:rPr lang="en-US" altLang="en-US"/>
              <a:t>bradycardia. </a:t>
            </a:r>
          </a:p>
          <a:p>
            <a:pPr marL="1016000" lvl="1" indent="-444500">
              <a:spcBef>
                <a:spcPct val="35000"/>
              </a:spcBef>
              <a:buFontTx/>
              <a:buAutoNum type="alphaUcPeriod"/>
            </a:pPr>
            <a:r>
              <a:rPr lang="en-US" altLang="en-US"/>
              <a:t>localized welts. </a:t>
            </a:r>
          </a:p>
          <a:p>
            <a:pPr marL="1016000" lvl="1" indent="-444500">
              <a:spcBef>
                <a:spcPct val="35000"/>
              </a:spcBef>
              <a:buFontTx/>
              <a:buAutoNum type="alphaUcPeriod"/>
            </a:pPr>
            <a:r>
              <a:rPr lang="en-US" altLang="en-US"/>
              <a:t>a severe headache.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p:txBody>
          <a:bodyPr/>
          <a:lstStyle/>
          <a:p>
            <a:pPr>
              <a:lnSpc>
                <a:spcPct val="85000"/>
              </a:lnSpc>
              <a:defRPr/>
            </a:pPr>
            <a:r>
              <a:rPr lang="en-US" dirty="0">
                <a:cs typeface="+mj-cs"/>
              </a:rPr>
              <a:t>Review</a:t>
            </a:r>
          </a:p>
        </p:txBody>
      </p:sp>
      <p:sp>
        <p:nvSpPr>
          <p:cNvPr id="87043" name="Rectangle 1027"/>
          <p:cNvSpPr>
            <a:spLocks noGrp="1" noChangeArrowheads="1"/>
          </p:cNvSpPr>
          <p:nvPr>
            <p:ph type="body" idx="1"/>
          </p:nvPr>
        </p:nvSpPr>
        <p:spPr/>
        <p:txBody>
          <a:bodyPr rIns="228600"/>
          <a:lstStyle/>
          <a:p>
            <a:pPr marL="0" indent="0">
              <a:lnSpc>
                <a:spcPct val="90000"/>
              </a:lnSpc>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Urticaria (hives) is typically associated with allergic reactions—mild, moderate, and severe. They are caused by the release of histamines from the immune system. In anaphylactic shock, urticaria is also accompanied by cool, clammy skin; tachycardia; severe respiratory distress; and hypotension.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8067" name="Rectangle 1027"/>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Anaphylactic shock is typically associated with:</a:t>
            </a:r>
          </a:p>
          <a:p>
            <a:pPr marL="1016000" lvl="1" indent="-444500">
              <a:spcBef>
                <a:spcPct val="35000"/>
              </a:spcBef>
              <a:buFontTx/>
              <a:buAutoNum type="alphaUcPeriod"/>
            </a:pPr>
            <a:r>
              <a:rPr lang="en-US" altLang="en-US" dirty="0"/>
              <a:t>urticaria.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bradycardia. </a:t>
            </a:r>
            <a:br>
              <a:rPr lang="en-US" altLang="en-US" dirty="0"/>
            </a:br>
            <a:r>
              <a:rPr lang="en-US" altLang="en-US" b="1" dirty="0"/>
              <a:t>Rationale: </a:t>
            </a:r>
            <a:r>
              <a:rPr lang="en-US" altLang="en-US" dirty="0">
                <a:solidFill>
                  <a:srgbClr val="F37021"/>
                </a:solidFill>
              </a:rPr>
              <a:t>Tachycardia, not bradycardia, is a symptom of anaphylactic shock.</a:t>
            </a:r>
          </a:p>
          <a:p>
            <a:pPr marL="1016000" lvl="1" indent="-444500">
              <a:spcBef>
                <a:spcPct val="35000"/>
              </a:spcBef>
              <a:buFontTx/>
              <a:buAutoNum type="alphaUcPeriod" startAt="3"/>
            </a:pPr>
            <a:r>
              <a:rPr lang="en-US" altLang="en-US" dirty="0"/>
              <a:t>localized welts. </a:t>
            </a:r>
            <a:br>
              <a:rPr lang="en-US" altLang="en-US" dirty="0"/>
            </a:br>
            <a:r>
              <a:rPr lang="en-US" altLang="en-US" b="1" dirty="0"/>
              <a:t>Rationale: </a:t>
            </a:r>
            <a:r>
              <a:rPr lang="en-US" altLang="en-US" dirty="0">
                <a:solidFill>
                  <a:srgbClr val="F37021"/>
                </a:solidFill>
              </a:rPr>
              <a:t>Welts are a raised ridge or bump on the skin caused by a lash from a whip, a scratch, or a similar blow.</a:t>
            </a:r>
          </a:p>
          <a:p>
            <a:pPr marL="1016000" lvl="1" indent="-444500">
              <a:spcBef>
                <a:spcPct val="35000"/>
              </a:spcBef>
              <a:buFontTx/>
              <a:buAutoNum type="alphaUcPeriod" startAt="3"/>
            </a:pPr>
            <a:r>
              <a:rPr lang="en-US" altLang="en-US" dirty="0"/>
              <a:t>a severe headache. </a:t>
            </a:r>
            <a:br>
              <a:rPr lang="en-US" altLang="en-US" dirty="0"/>
            </a:br>
            <a:r>
              <a:rPr lang="en-US" altLang="en-US" b="1" dirty="0"/>
              <a:t>Rationale: </a:t>
            </a:r>
            <a:r>
              <a:rPr lang="en-US" altLang="en-US" dirty="0">
                <a:solidFill>
                  <a:srgbClr val="F37021"/>
                </a:solidFill>
              </a:rPr>
              <a:t>Altered mental status secondary to hypoxia may be a symptom, but not a headache.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(3 of 12)</a:t>
            </a:r>
          </a:p>
        </p:txBody>
      </p:sp>
      <p:sp>
        <p:nvSpPr>
          <p:cNvPr id="11267" name="Content Placeholder 2"/>
          <p:cNvSpPr>
            <a:spLocks noGrp="1"/>
          </p:cNvSpPr>
          <p:nvPr>
            <p:ph type="body" idx="1"/>
          </p:nvPr>
        </p:nvSpPr>
        <p:spPr/>
        <p:txBody>
          <a:bodyPr rIns="228600"/>
          <a:lstStyle/>
          <a:p>
            <a:pPr>
              <a:spcBef>
                <a:spcPct val="35000"/>
              </a:spcBef>
            </a:pPr>
            <a:r>
              <a:rPr lang="en-US" altLang="en-US" dirty="0"/>
              <a:t>Shock is a state of collapse and failure of the cardiovascular system that leads to inadequate circulation.</a:t>
            </a:r>
          </a:p>
          <a:p>
            <a:pPr lvl="1">
              <a:spcBef>
                <a:spcPct val="35000"/>
              </a:spcBef>
            </a:pPr>
            <a:r>
              <a:rPr lang="en-US" altLang="en-US" dirty="0"/>
              <a:t>Early recognition can save lives.</a:t>
            </a:r>
          </a:p>
          <a:p>
            <a:pPr lvl="1">
              <a:spcBef>
                <a:spcPct val="35000"/>
              </a:spcBef>
            </a:pPr>
            <a:r>
              <a:rPr lang="en-US" altLang="en-US" dirty="0"/>
              <a:t>Requires immediate recognition and rapid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0115"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a:t>Signs of compensated shock include all of the following, EXCEPT:</a:t>
            </a:r>
          </a:p>
          <a:p>
            <a:pPr marL="1016000" lvl="1" indent="-444500">
              <a:spcBef>
                <a:spcPct val="35000"/>
              </a:spcBef>
              <a:buFontTx/>
              <a:buAutoNum type="alphaUcPeriod"/>
            </a:pPr>
            <a:r>
              <a:rPr lang="en-US" altLang="en-US"/>
              <a:t>restlessness or anxiety.</a:t>
            </a:r>
          </a:p>
          <a:p>
            <a:pPr marL="1016000" lvl="1" indent="-444500">
              <a:spcBef>
                <a:spcPct val="35000"/>
              </a:spcBef>
              <a:buFontTx/>
              <a:buAutoNum type="alphaUcPeriod"/>
            </a:pPr>
            <a:r>
              <a:rPr lang="en-US" altLang="en-US"/>
              <a:t>pale, cool, clammy skin.</a:t>
            </a:r>
          </a:p>
          <a:p>
            <a:pPr marL="1016000" lvl="1" indent="-444500">
              <a:spcBef>
                <a:spcPct val="35000"/>
              </a:spcBef>
              <a:buFontTx/>
              <a:buAutoNum type="alphaUcPeriod"/>
            </a:pPr>
            <a:r>
              <a:rPr lang="en-US" altLang="en-US"/>
              <a:t>a feeling of impending doom.</a:t>
            </a:r>
          </a:p>
          <a:p>
            <a:pPr marL="1016000" lvl="1" indent="-444500">
              <a:spcBef>
                <a:spcPct val="35000"/>
              </a:spcBef>
              <a:buFontTx/>
              <a:buAutoNum type="alphaUcPeriod"/>
            </a:pPr>
            <a:r>
              <a:rPr lang="en-US" altLang="en-US"/>
              <a:t>weak or absent peripheral pulses.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1139" name="Rectangle 3"/>
          <p:cNvSpPr>
            <a:spLocks noGrp="1" noChangeArrowheads="1"/>
          </p:cNvSpPr>
          <p:nvPr>
            <p:ph type="body" idx="1"/>
          </p:nvPr>
        </p:nvSpPr>
        <p:spPr/>
        <p:txBody>
          <a:bodyPr rIns="228600"/>
          <a:lstStyle/>
          <a:p>
            <a:pPr marL="0" indent="0">
              <a:lnSpc>
                <a:spcPct val="80000"/>
              </a:lnSpc>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In compensated shock, the body is able to maintain perfusion to the vital organs of the body via the autonomic nervous system. Signs include pale, cool, clammy skin; restlessness or anxiety; a feeling of impending doom; and tachycardia. When the body’s compensatory mechanism fails, the patient’s blood pressure falls; weak or absent peripheral pulses indicates this.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2163" name="Rectangle 3"/>
          <p:cNvSpPr>
            <a:spLocks noGrp="1" noChangeArrowheads="1"/>
          </p:cNvSpPr>
          <p:nvPr>
            <p:ph type="body" idx="1"/>
          </p:nvPr>
        </p:nvSpPr>
        <p:spPr>
          <a:xfrm>
            <a:off x="925830" y="1490870"/>
            <a:ext cx="9705776" cy="4699047"/>
          </a:xfrm>
        </p:spPr>
        <p:txBody>
          <a:bodyPr rIns="228600"/>
          <a:lstStyle/>
          <a:p>
            <a:pPr marL="457200" indent="-457200">
              <a:spcBef>
                <a:spcPct val="35000"/>
              </a:spcBef>
              <a:buFontTx/>
              <a:buAutoNum type="arabicPeriod" startAt="3"/>
            </a:pPr>
            <a:r>
              <a:rPr lang="en-US" altLang="en-US" dirty="0"/>
              <a:t>Signs of compensated shock include all of the following, EXCEPT:</a:t>
            </a:r>
          </a:p>
          <a:p>
            <a:pPr marL="1016000" lvl="1" indent="-444500">
              <a:spcBef>
                <a:spcPct val="35000"/>
              </a:spcBef>
              <a:buFontTx/>
              <a:buAutoNum type="alphaUcPeriod"/>
            </a:pPr>
            <a:r>
              <a:rPr lang="en-US" altLang="en-US" dirty="0"/>
              <a:t>restlessness or anxiety.</a:t>
            </a:r>
            <a:br>
              <a:rPr lang="en-US" altLang="en-US" dirty="0"/>
            </a:br>
            <a:r>
              <a:rPr lang="en-US" altLang="en-US" b="1" dirty="0"/>
              <a:t>Rationale: </a:t>
            </a:r>
            <a:r>
              <a:rPr lang="en-US" altLang="en-US" dirty="0">
                <a:solidFill>
                  <a:srgbClr val="F37021"/>
                </a:solidFill>
              </a:rPr>
              <a:t>This indicates compensated shock.</a:t>
            </a:r>
          </a:p>
          <a:p>
            <a:pPr marL="1016000" lvl="1" indent="-444500">
              <a:spcBef>
                <a:spcPct val="35000"/>
              </a:spcBef>
              <a:buFontTx/>
              <a:buAutoNum type="alphaUcPeriod"/>
            </a:pPr>
            <a:r>
              <a:rPr lang="en-US" altLang="en-US" dirty="0"/>
              <a:t>pale, cool, clammy skin.</a:t>
            </a:r>
            <a:br>
              <a:rPr lang="en-US" altLang="en-US" dirty="0"/>
            </a:br>
            <a:r>
              <a:rPr lang="en-US" altLang="en-US" b="1" dirty="0"/>
              <a:t>Rationale: </a:t>
            </a:r>
            <a:r>
              <a:rPr lang="en-US" altLang="en-US" dirty="0">
                <a:solidFill>
                  <a:srgbClr val="F37021"/>
                </a:solidFill>
              </a:rPr>
              <a:t>This indicates compensated shock.</a:t>
            </a:r>
          </a:p>
          <a:p>
            <a:pPr marL="1016000" lvl="1" indent="-444500">
              <a:spcBef>
                <a:spcPct val="35000"/>
              </a:spcBef>
              <a:buFontTx/>
              <a:buAutoNum type="alphaUcPeriod"/>
            </a:pPr>
            <a:r>
              <a:rPr lang="en-US" altLang="en-US" dirty="0"/>
              <a:t>a feeling of impending doom.</a:t>
            </a:r>
            <a:br>
              <a:rPr lang="en-US" altLang="en-US" dirty="0"/>
            </a:br>
            <a:r>
              <a:rPr lang="en-US" altLang="en-US" b="1" dirty="0"/>
              <a:t>Rationale: </a:t>
            </a:r>
            <a:r>
              <a:rPr lang="en-US" altLang="en-US" dirty="0">
                <a:solidFill>
                  <a:srgbClr val="F37021"/>
                </a:solidFill>
              </a:rPr>
              <a:t>This indicates compensated shock and the anxiety associated with it.</a:t>
            </a:r>
          </a:p>
          <a:p>
            <a:pPr marL="1016000" lvl="1" indent="-444500">
              <a:spcBef>
                <a:spcPct val="35000"/>
              </a:spcBef>
              <a:buFontTx/>
              <a:buAutoNum type="alphaUcPeriod"/>
            </a:pPr>
            <a:r>
              <a:rPr lang="en-US" altLang="en-US" dirty="0"/>
              <a:t>weak or absent peripheral pulses.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3187"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a:t>When treating a trauma patient who is in shock, LOWEST priority should be given to:</a:t>
            </a:r>
          </a:p>
          <a:p>
            <a:pPr marL="1016000" lvl="1" indent="-444500">
              <a:spcBef>
                <a:spcPct val="35000"/>
              </a:spcBef>
              <a:buFontTx/>
              <a:buAutoNum type="alphaUcPeriod"/>
            </a:pPr>
            <a:r>
              <a:rPr lang="en-US" altLang="en-US"/>
              <a:t>spinal protection.</a:t>
            </a:r>
          </a:p>
          <a:p>
            <a:pPr marL="1016000" lvl="1" indent="-444500">
              <a:spcBef>
                <a:spcPct val="35000"/>
              </a:spcBef>
              <a:buFontTx/>
              <a:buAutoNum type="alphaUcPeriod"/>
            </a:pPr>
            <a:r>
              <a:rPr lang="en-US" altLang="en-US"/>
              <a:t>thermal management. </a:t>
            </a:r>
          </a:p>
          <a:p>
            <a:pPr marL="1016000" lvl="1" indent="-444500">
              <a:spcBef>
                <a:spcPct val="35000"/>
              </a:spcBef>
              <a:buFontTx/>
              <a:buAutoNum type="alphaUcPeriod"/>
            </a:pPr>
            <a:r>
              <a:rPr lang="en-US" altLang="en-US"/>
              <a:t>splinting fractures. </a:t>
            </a:r>
          </a:p>
          <a:p>
            <a:pPr marL="1016000" lvl="1" indent="-444500">
              <a:spcBef>
                <a:spcPct val="35000"/>
              </a:spcBef>
              <a:buFontTx/>
              <a:buAutoNum type="alphaUcPeriod"/>
            </a:pPr>
            <a:r>
              <a:rPr lang="en-US" altLang="en-US"/>
              <a:t>notifying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4211" name="Rectangle 3"/>
          <p:cNvSpPr>
            <a:spLocks noGrp="1" noChangeArrowheads="1"/>
          </p:cNvSpPr>
          <p:nvPr>
            <p:ph type="body" idx="1"/>
          </p:nvPr>
        </p:nvSpPr>
        <p:spPr/>
        <p:txBody>
          <a:bodyPr rIns="228600"/>
          <a:lstStyle/>
          <a:p>
            <a:pPr marL="0" indent="0">
              <a:lnSpc>
                <a:spcPct val="90000"/>
              </a:lnSpc>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Critical interventions for a trauma patient in shock include spinal precautions, high-flow oxygen (or assisted ventilation), thermal management, rapid transport, and early notification of a trauma center. Splinting fractures should not be performed at the scene if the patient is critically injured; it takes too long and only delays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5235"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When treating a trauma patient who is in shock, LOWEST priority should be given to:</a:t>
            </a:r>
          </a:p>
          <a:p>
            <a:pPr marL="1016000" lvl="1" indent="-444500">
              <a:spcBef>
                <a:spcPct val="35000"/>
              </a:spcBef>
              <a:buFontTx/>
              <a:buAutoNum type="alphaUcPeriod"/>
            </a:pPr>
            <a:r>
              <a:rPr lang="en-US" altLang="en-US" dirty="0"/>
              <a:t>spinal protection.</a:t>
            </a:r>
            <a:br>
              <a:rPr lang="en-US" altLang="en-US" dirty="0"/>
            </a:br>
            <a:r>
              <a:rPr lang="en-US" altLang="en-US" b="1" dirty="0"/>
              <a:t>Rationale: </a:t>
            </a:r>
            <a:r>
              <a:rPr lang="en-US" altLang="en-US" dirty="0">
                <a:solidFill>
                  <a:srgbClr val="F37021"/>
                </a:solidFill>
              </a:rPr>
              <a:t>Stabilization of the spine must take place during the first interaction with a trauma patient.</a:t>
            </a:r>
          </a:p>
          <a:p>
            <a:pPr marL="1016000" lvl="1" indent="-444500">
              <a:spcBef>
                <a:spcPct val="35000"/>
              </a:spcBef>
              <a:buFontTx/>
              <a:buAutoNum type="alphaUcPeriod"/>
            </a:pPr>
            <a:r>
              <a:rPr lang="en-US" altLang="en-US" dirty="0"/>
              <a:t>thermal management. </a:t>
            </a:r>
            <a:br>
              <a:rPr lang="en-US" altLang="en-US" dirty="0"/>
            </a:br>
            <a:r>
              <a:rPr lang="en-US" altLang="en-US" b="1" dirty="0"/>
              <a:t>Rationale: </a:t>
            </a:r>
            <a:r>
              <a:rPr lang="en-US" altLang="en-US" dirty="0">
                <a:solidFill>
                  <a:srgbClr val="F37021"/>
                </a:solidFill>
              </a:rPr>
              <a:t>Preventing hypothermia is standard treatment.</a:t>
            </a:r>
          </a:p>
          <a:p>
            <a:pPr marL="1016000" lvl="1" indent="-444500">
              <a:spcBef>
                <a:spcPct val="35000"/>
              </a:spcBef>
              <a:buFontTx/>
              <a:buAutoNum type="alphaUcPeriod" startAt="3"/>
            </a:pPr>
            <a:r>
              <a:rPr lang="en-US" altLang="en-US" dirty="0"/>
              <a:t>splinting fractures.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notifying the hospital. </a:t>
            </a:r>
            <a:br>
              <a:rPr lang="en-US" altLang="en-US" dirty="0"/>
            </a:br>
            <a:r>
              <a:rPr lang="en-US" altLang="en-US" b="1" dirty="0"/>
              <a:t>Rationale: </a:t>
            </a:r>
            <a:r>
              <a:rPr lang="en-US" altLang="en-US" dirty="0">
                <a:solidFill>
                  <a:srgbClr val="F37021"/>
                </a:solidFill>
              </a:rPr>
              <a:t>Trauma centers need to be notified early during patient interaction and transport</a:t>
            </a:r>
            <a:r>
              <a:rPr lang="en-US" altLang="en-US" dirty="0">
                <a:solidFill>
                  <a:srgbClr val="C1500B"/>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p:txBody>
          <a:bodyPr/>
          <a:lstStyle/>
          <a:p>
            <a:pPr>
              <a:lnSpc>
                <a:spcPct val="85000"/>
              </a:lnSpc>
              <a:defRPr/>
            </a:pPr>
            <a:r>
              <a:rPr lang="en-US" dirty="0">
                <a:cs typeface="+mj-cs"/>
              </a:rPr>
              <a:t>Review</a:t>
            </a:r>
          </a:p>
        </p:txBody>
      </p:sp>
      <p:sp>
        <p:nvSpPr>
          <p:cNvPr id="97283" name="Rectangle 1027"/>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a:t>Potential causes of cardiogenic shock include all of the following, EXCEPT:</a:t>
            </a:r>
          </a:p>
          <a:p>
            <a:pPr marL="1016000" lvl="1" indent="-444500">
              <a:spcBef>
                <a:spcPct val="35000"/>
              </a:spcBef>
              <a:buFontTx/>
              <a:buAutoNum type="alphaUcPeriod"/>
            </a:pPr>
            <a:r>
              <a:rPr lang="en-US" altLang="en-US"/>
              <a:t>inadequate heart function.</a:t>
            </a:r>
          </a:p>
          <a:p>
            <a:pPr marL="1016000" lvl="1" indent="-444500">
              <a:spcBef>
                <a:spcPct val="35000"/>
              </a:spcBef>
              <a:buFontTx/>
              <a:buAutoNum type="alphaUcPeriod"/>
            </a:pPr>
            <a:r>
              <a:rPr lang="en-US" altLang="en-US"/>
              <a:t>disease of muscle tissue.</a:t>
            </a:r>
          </a:p>
          <a:p>
            <a:pPr marL="1016000" lvl="1" indent="-444500">
              <a:spcBef>
                <a:spcPct val="35000"/>
              </a:spcBef>
              <a:buFontTx/>
              <a:buAutoNum type="alphaUcPeriod"/>
            </a:pPr>
            <a:r>
              <a:rPr lang="en-US" altLang="en-US"/>
              <a:t>severe bacterial infection.</a:t>
            </a:r>
          </a:p>
          <a:p>
            <a:pPr marL="1016000" lvl="1" indent="-444500">
              <a:spcBef>
                <a:spcPct val="35000"/>
              </a:spcBef>
              <a:buFontTx/>
              <a:buAutoNum type="alphaUcPeriod"/>
            </a:pPr>
            <a:r>
              <a:rPr lang="en-US" altLang="en-US"/>
              <a:t>impaired electrical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2578" name="Rectangle 1026"/>
          <p:cNvSpPr>
            <a:spLocks noGrp="1" noChangeArrowheads="1"/>
          </p:cNvSpPr>
          <p:nvPr>
            <p:ph type="title"/>
          </p:nvPr>
        </p:nvSpPr>
        <p:spPr/>
        <p:txBody>
          <a:bodyPr/>
          <a:lstStyle/>
          <a:p>
            <a:pPr>
              <a:lnSpc>
                <a:spcPct val="85000"/>
              </a:lnSpc>
              <a:defRPr/>
            </a:pPr>
            <a:r>
              <a:rPr lang="en-US" dirty="0">
                <a:cs typeface="+mj-cs"/>
              </a:rPr>
              <a:t>Review</a:t>
            </a:r>
          </a:p>
        </p:txBody>
      </p:sp>
      <p:sp>
        <p:nvSpPr>
          <p:cNvPr id="98307" name="Rectangle 1027"/>
          <p:cNvSpPr>
            <a:spLocks noGrp="1" noChangeArrowheads="1"/>
          </p:cNvSpPr>
          <p:nvPr>
            <p:ph type="body" idx="1"/>
          </p:nvPr>
        </p:nvSpPr>
        <p:spPr/>
        <p:txBody>
          <a:bodyPr rIns="228600"/>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Cardiogenic shock is caused by inadequate function of the heart, or pump failure. Within certain limits, the heart can adapt to these problems. If too much muscular damage occurs, however, as sometimes happens after a heart attack, the heart no longer functions well. Other causes include disease, injury, and an impaired electrical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02" name="Rectangle 1026"/>
          <p:cNvSpPr>
            <a:spLocks noGrp="1" noChangeArrowheads="1"/>
          </p:cNvSpPr>
          <p:nvPr>
            <p:ph type="title"/>
          </p:nvPr>
        </p:nvSpPr>
        <p:spPr/>
        <p:txBody>
          <a:bodyPr/>
          <a:lstStyle/>
          <a:p>
            <a:pPr>
              <a:lnSpc>
                <a:spcPct val="85000"/>
              </a:lnSpc>
              <a:defRPr/>
            </a:pPr>
            <a:r>
              <a:rPr lang="en-US" dirty="0">
                <a:cs typeface="+mj-cs"/>
              </a:rPr>
              <a:t>Review</a:t>
            </a:r>
          </a:p>
        </p:txBody>
      </p:sp>
      <p:sp>
        <p:nvSpPr>
          <p:cNvPr id="99331" name="Rectangle 1027"/>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Potential causes of cardiogenic shock include all of the following EXCEPT:</a:t>
            </a:r>
          </a:p>
          <a:p>
            <a:pPr marL="1016000" lvl="1" indent="-444500">
              <a:spcBef>
                <a:spcPct val="35000"/>
              </a:spcBef>
              <a:buFontTx/>
              <a:buAutoNum type="alphaUcPeriod"/>
            </a:pPr>
            <a:r>
              <a:rPr lang="en-US" altLang="en-US" dirty="0"/>
              <a:t>inadequate heart function.</a:t>
            </a:r>
            <a:br>
              <a:rPr lang="en-US" altLang="en-US" dirty="0"/>
            </a:br>
            <a:r>
              <a:rPr lang="en-US" altLang="en-US" b="1" dirty="0"/>
              <a:t>Rationale: </a:t>
            </a:r>
            <a:r>
              <a:rPr lang="en-US" altLang="en-US" dirty="0">
                <a:solidFill>
                  <a:srgbClr val="F37021"/>
                </a:solidFill>
              </a:rPr>
              <a:t>This is a cause of cardiogenic shock.</a:t>
            </a:r>
          </a:p>
          <a:p>
            <a:pPr marL="1016000" lvl="1" indent="-444500">
              <a:spcBef>
                <a:spcPct val="35000"/>
              </a:spcBef>
              <a:buFontTx/>
              <a:buAutoNum type="alphaUcPeriod"/>
            </a:pPr>
            <a:r>
              <a:rPr lang="en-US" altLang="en-US" dirty="0"/>
              <a:t>disease of muscle tissues.</a:t>
            </a:r>
            <a:br>
              <a:rPr lang="en-US" altLang="en-US" dirty="0"/>
            </a:br>
            <a:r>
              <a:rPr lang="en-US" altLang="en-US" b="1" dirty="0"/>
              <a:t>Rationale: </a:t>
            </a:r>
            <a:r>
              <a:rPr lang="en-US" altLang="en-US" dirty="0">
                <a:solidFill>
                  <a:srgbClr val="F37021"/>
                </a:solidFill>
              </a:rPr>
              <a:t>This is a cause of cardiogenic shock.</a:t>
            </a:r>
          </a:p>
          <a:p>
            <a:pPr marL="1016000" lvl="1" indent="-444500">
              <a:spcBef>
                <a:spcPct val="35000"/>
              </a:spcBef>
              <a:buFontTx/>
              <a:buAutoNum type="alphaUcPeriod"/>
            </a:pPr>
            <a:r>
              <a:rPr lang="en-US" altLang="en-US" dirty="0"/>
              <a:t>severe bacterial infection.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impaired electrical system.</a:t>
            </a:r>
            <a:br>
              <a:rPr lang="en-US" altLang="en-US" dirty="0"/>
            </a:br>
            <a:r>
              <a:rPr lang="en-US" altLang="en-US" b="1" dirty="0"/>
              <a:t>Rationale: </a:t>
            </a:r>
            <a:r>
              <a:rPr lang="en-US" altLang="en-US" dirty="0">
                <a:solidFill>
                  <a:srgbClr val="F37021"/>
                </a:solidFill>
              </a:rPr>
              <a:t>This is a cause of cardiogenic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0355"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60-year-old woman presents with a BP of 80/60 mm Hg, a pulse rate of </a:t>
            </a:r>
            <a:br>
              <a:rPr lang="en-US" altLang="en-US" dirty="0"/>
            </a:br>
            <a:r>
              <a:rPr lang="en-US" altLang="en-US" dirty="0"/>
              <a:t>110 beats/min, mottled skin, and a temperature of 103.9°F. She is MOST likely experiencing:</a:t>
            </a:r>
          </a:p>
          <a:p>
            <a:pPr marL="1016000" lvl="1" indent="-444500">
              <a:spcBef>
                <a:spcPct val="35000"/>
              </a:spcBef>
              <a:buFontTx/>
              <a:buAutoNum type="alphaUcPeriod"/>
            </a:pPr>
            <a:r>
              <a:rPr lang="en-US" altLang="en-US" dirty="0"/>
              <a:t>septic shock. </a:t>
            </a:r>
          </a:p>
          <a:p>
            <a:pPr marL="1016000" lvl="1" indent="-444500">
              <a:spcBef>
                <a:spcPct val="35000"/>
              </a:spcBef>
              <a:buFontTx/>
              <a:buAutoNum type="alphaUcPeriod"/>
            </a:pPr>
            <a:r>
              <a:rPr lang="en-US" altLang="en-US" dirty="0"/>
              <a:t>neurogenic shock. </a:t>
            </a:r>
          </a:p>
          <a:p>
            <a:pPr marL="1016000" lvl="1" indent="-444500">
              <a:spcBef>
                <a:spcPct val="35000"/>
              </a:spcBef>
              <a:buFontTx/>
              <a:buAutoNum type="alphaUcPeriod"/>
            </a:pPr>
            <a:r>
              <a:rPr lang="en-US" altLang="en-US" dirty="0"/>
              <a:t>profound heart failure. </a:t>
            </a:r>
          </a:p>
          <a:p>
            <a:pPr marL="1016000" lvl="1" indent="-444500">
              <a:spcBef>
                <a:spcPct val="35000"/>
              </a:spcBef>
              <a:buFontTx/>
              <a:buAutoNum type="alphaUcPeriod"/>
            </a:pPr>
            <a:r>
              <a:rPr lang="en-US" altLang="en-US" dirty="0"/>
              <a:t>a severe viral infection.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(4 of 12)</a:t>
            </a:r>
          </a:p>
        </p:txBody>
      </p:sp>
      <p:sp>
        <p:nvSpPr>
          <p:cNvPr id="12291" name="Content Placeholder 2"/>
          <p:cNvSpPr>
            <a:spLocks noGrp="1"/>
          </p:cNvSpPr>
          <p:nvPr>
            <p:ph type="body" idx="1"/>
          </p:nvPr>
        </p:nvSpPr>
        <p:spPr/>
        <p:txBody>
          <a:bodyPr rIns="228600"/>
          <a:lstStyle/>
          <a:p>
            <a:pPr>
              <a:spcBef>
                <a:spcPct val="35000"/>
              </a:spcBef>
            </a:pPr>
            <a:r>
              <a:rPr lang="en-US" altLang="en-US"/>
              <a:t>Cardiovascular system consists of three parts:</a:t>
            </a:r>
          </a:p>
          <a:p>
            <a:pPr lvl="1">
              <a:spcBef>
                <a:spcPct val="35000"/>
              </a:spcBef>
            </a:pPr>
            <a:r>
              <a:rPr lang="en-US" altLang="en-US"/>
              <a:t>Pump (heart)</a:t>
            </a:r>
          </a:p>
          <a:p>
            <a:pPr lvl="1">
              <a:spcBef>
                <a:spcPct val="35000"/>
              </a:spcBef>
            </a:pPr>
            <a:r>
              <a:rPr lang="en-US" altLang="en-US"/>
              <a:t>Set of pipes (blood vessels or arteries)</a:t>
            </a:r>
          </a:p>
          <a:p>
            <a:pPr lvl="1">
              <a:spcBef>
                <a:spcPct val="35000"/>
              </a:spcBef>
            </a:pPr>
            <a:r>
              <a:rPr lang="en-US" altLang="en-US"/>
              <a:t>Contents (the blood)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1379" name="Rectangle 3"/>
          <p:cNvSpPr>
            <a:spLocks noGrp="1" noChangeArrowheads="1"/>
          </p:cNvSpPr>
          <p:nvPr>
            <p:ph type="body" idx="1"/>
          </p:nvPr>
        </p:nvSpPr>
        <p:spPr/>
        <p:txBody>
          <a:bodyPr rIns="228600"/>
          <a:lstStyle/>
          <a:p>
            <a:pPr marL="0" indent="0">
              <a:lnSpc>
                <a:spcPct val="90000"/>
              </a:lnSpc>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In septic shock, bacterial toxins damage the blood vessel walls, causing them to leak and rendering them unable to constrict. Widespread dilation of the vessels, in combination with plasma loss through the injured vessel walls, results in shock. A high fever commonly accompanies a bacterial infection.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102403"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60-year-old woman presents with a BP of 80/60 mm Hg, a pulse rate of 110 beats/min, mottled skin, and a temperature of 103.9°F. </a:t>
            </a:r>
            <a:br>
              <a:rPr lang="en-US" altLang="en-US" dirty="0"/>
            </a:br>
            <a:r>
              <a:rPr lang="en-US" altLang="en-US" dirty="0"/>
              <a:t>She is MOST likely experiencing:</a:t>
            </a:r>
          </a:p>
          <a:p>
            <a:pPr marL="1016000" lvl="1" indent="-444500">
              <a:spcBef>
                <a:spcPct val="35000"/>
              </a:spcBef>
              <a:buFontTx/>
              <a:buAutoNum type="alphaUcPeriod"/>
            </a:pPr>
            <a:r>
              <a:rPr lang="en-US" altLang="en-US" dirty="0"/>
              <a:t>septic shock.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neurogenic shock. </a:t>
            </a:r>
            <a:br>
              <a:rPr lang="en-US" altLang="en-US" dirty="0"/>
            </a:br>
            <a:r>
              <a:rPr lang="en-US" altLang="en-US" b="1" dirty="0"/>
              <a:t>Rationale: </a:t>
            </a:r>
            <a:r>
              <a:rPr lang="en-US" altLang="en-US" dirty="0">
                <a:solidFill>
                  <a:srgbClr val="F37021"/>
                </a:solidFill>
              </a:rPr>
              <a:t>Neurogenic shock is an injury to the nervous system and shows bradycardia and hypotension</a:t>
            </a:r>
            <a:r>
              <a:rPr lang="en-US" altLang="en-US" dirty="0">
                <a:solidFill>
                  <a:srgbClr val="F37021"/>
                </a:solidFill>
                <a:ea typeface="MS PGothic" charset="-128"/>
              </a:rPr>
              <a:t>—</a:t>
            </a:r>
            <a:r>
              <a:rPr lang="en-US" altLang="en-US" dirty="0">
                <a:solidFill>
                  <a:srgbClr val="F37021"/>
                </a:solidFill>
              </a:rPr>
              <a:t>not fever.</a:t>
            </a:r>
          </a:p>
          <a:p>
            <a:pPr marL="1016000" lvl="1" indent="-444500">
              <a:spcBef>
                <a:spcPct val="35000"/>
              </a:spcBef>
              <a:buFontTx/>
              <a:buAutoNum type="alphaUcPeriod" startAt="3"/>
            </a:pPr>
            <a:r>
              <a:rPr lang="en-US" altLang="en-US" dirty="0"/>
              <a:t>profound heart failure. </a:t>
            </a:r>
            <a:br>
              <a:rPr lang="en-US" altLang="en-US" dirty="0"/>
            </a:br>
            <a:r>
              <a:rPr lang="en-US" altLang="en-US" b="1" dirty="0"/>
              <a:t>Rationale: </a:t>
            </a:r>
            <a:r>
              <a:rPr lang="en-US" altLang="en-US" dirty="0">
                <a:solidFill>
                  <a:srgbClr val="F37021"/>
                </a:solidFill>
              </a:rPr>
              <a:t>This is part of cardiogenic shock, associated with low blood pressure, weak pulse, and cyanotic skin.</a:t>
            </a:r>
          </a:p>
          <a:p>
            <a:pPr marL="1016000" lvl="1" indent="-444500">
              <a:spcBef>
                <a:spcPct val="35000"/>
              </a:spcBef>
              <a:buFontTx/>
              <a:buAutoNum type="alphaUcPeriod" startAt="3"/>
            </a:pPr>
            <a:r>
              <a:rPr lang="en-US" altLang="en-US" dirty="0"/>
              <a:t>a severe viral infection. </a:t>
            </a:r>
            <a:br>
              <a:rPr lang="en-US" altLang="en-US" dirty="0"/>
            </a:br>
            <a:r>
              <a:rPr lang="en-US" altLang="en-US" b="1" dirty="0"/>
              <a:t>Rationale: </a:t>
            </a:r>
            <a:r>
              <a:rPr lang="en-US" altLang="en-US" dirty="0">
                <a:solidFill>
                  <a:srgbClr val="F37021"/>
                </a:solidFill>
              </a:rPr>
              <a:t>Septic shock is caused by a bacterial infection.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4451"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a:t>A patient with neurogenic shock would be LEAST likely to present with:</a:t>
            </a:r>
          </a:p>
          <a:p>
            <a:pPr marL="1016000" lvl="1" indent="-444500">
              <a:spcBef>
                <a:spcPct val="35000"/>
              </a:spcBef>
              <a:buFontTx/>
              <a:buAutoNum type="alphaUcPeriod"/>
            </a:pPr>
            <a:r>
              <a:rPr lang="en-US" altLang="en-US"/>
              <a:t>tachypnea. </a:t>
            </a:r>
          </a:p>
          <a:p>
            <a:pPr marL="1016000" lvl="1" indent="-444500">
              <a:spcBef>
                <a:spcPct val="35000"/>
              </a:spcBef>
              <a:buFontTx/>
              <a:buAutoNum type="alphaUcPeriod"/>
            </a:pPr>
            <a:r>
              <a:rPr lang="en-US" altLang="en-US"/>
              <a:t>hypotension. </a:t>
            </a:r>
          </a:p>
          <a:p>
            <a:pPr marL="1016000" lvl="1" indent="-444500">
              <a:spcBef>
                <a:spcPct val="35000"/>
              </a:spcBef>
              <a:buFontTx/>
              <a:buAutoNum type="alphaUcPeriod"/>
            </a:pPr>
            <a:r>
              <a:rPr lang="en-US" altLang="en-US"/>
              <a:t>tachycardia. </a:t>
            </a:r>
          </a:p>
          <a:p>
            <a:pPr marL="1016000" lvl="1" indent="-444500">
              <a:spcBef>
                <a:spcPct val="35000"/>
              </a:spcBef>
              <a:buFontTx/>
              <a:buAutoNum type="alphaUcPeriod"/>
            </a:pPr>
            <a:r>
              <a:rPr lang="en-US" altLang="en-US"/>
              <a:t>altered mentation.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547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In neurogenic shock, the nerves that control the sympathetic nervous system are compromised. The nervous system is responsible for secreting the hormones epinephrine and norepinephrine, which increase the patient’s heart rate, constrict the peripheral vasculature, and shunt blood to the body’s vital organs. Without the release of these hormones, the compensatory effects of tachycardia and peripheral vasoconstriction are absent.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649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A patient with neurogenic shock would be LEAST likely to present with:</a:t>
            </a:r>
          </a:p>
          <a:p>
            <a:pPr marL="1016000" lvl="1" indent="-444500">
              <a:spcBef>
                <a:spcPct val="35000"/>
              </a:spcBef>
              <a:buFontTx/>
              <a:buAutoNum type="alphaUcPeriod"/>
            </a:pPr>
            <a:r>
              <a:rPr lang="en-US" altLang="en-US" dirty="0"/>
              <a:t>tachypnea.</a:t>
            </a:r>
            <a:br>
              <a:rPr lang="en-US" altLang="en-US" dirty="0"/>
            </a:br>
            <a:r>
              <a:rPr lang="en-US" altLang="en-US" b="1" dirty="0"/>
              <a:t>Rationale: </a:t>
            </a:r>
            <a:r>
              <a:rPr lang="en-US" altLang="en-US" dirty="0">
                <a:solidFill>
                  <a:srgbClr val="F37021"/>
                </a:solidFill>
              </a:rPr>
              <a:t>Respirations increase to compensate for the hypoxia associated with shock.</a:t>
            </a:r>
          </a:p>
          <a:p>
            <a:pPr marL="1016000" lvl="1" indent="-444500">
              <a:spcBef>
                <a:spcPct val="35000"/>
              </a:spcBef>
              <a:buFontTx/>
              <a:buAutoNum type="alphaUcPeriod"/>
            </a:pPr>
            <a:r>
              <a:rPr lang="en-US" altLang="en-US" dirty="0"/>
              <a:t>hypotension.</a:t>
            </a:r>
            <a:br>
              <a:rPr lang="en-US" altLang="en-US" dirty="0"/>
            </a:br>
            <a:r>
              <a:rPr lang="en-US" altLang="en-US" b="1" dirty="0"/>
              <a:t>Rationale: </a:t>
            </a:r>
            <a:r>
              <a:rPr lang="en-US" altLang="en-US" dirty="0">
                <a:solidFill>
                  <a:srgbClr val="F37021"/>
                </a:solidFill>
              </a:rPr>
              <a:t>Hypotension results from massive vasodilation.</a:t>
            </a:r>
          </a:p>
          <a:p>
            <a:pPr marL="1016000" lvl="1" indent="-444500">
              <a:spcBef>
                <a:spcPct val="35000"/>
              </a:spcBef>
              <a:buFontTx/>
              <a:buAutoNum type="alphaUcPeriod" startAt="3"/>
            </a:pPr>
            <a:r>
              <a:rPr lang="en-US" altLang="en-US" dirty="0"/>
              <a:t>tachycardia.</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altered mentation. </a:t>
            </a:r>
            <a:br>
              <a:rPr lang="en-US" altLang="en-US" dirty="0"/>
            </a:br>
            <a:r>
              <a:rPr lang="en-US" altLang="en-US" b="1" dirty="0"/>
              <a:t>Rationale: </a:t>
            </a:r>
            <a:r>
              <a:rPr lang="en-US" altLang="en-US" dirty="0">
                <a:solidFill>
                  <a:srgbClr val="F37021"/>
                </a:solidFill>
              </a:rPr>
              <a:t>The patient will present with mental status changes secondary to hypoxia.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8547" name="Rectangle 3"/>
          <p:cNvSpPr>
            <a:spLocks noGrp="1" noChangeArrowheads="1"/>
          </p:cNvSpPr>
          <p:nvPr>
            <p:ph type="body" idx="1"/>
          </p:nvPr>
        </p:nvSpPr>
        <p:spPr/>
        <p:txBody>
          <a:bodyPr rIns="228600"/>
          <a:lstStyle/>
          <a:p>
            <a:pPr marL="457200" indent="-457200">
              <a:lnSpc>
                <a:spcPct val="90000"/>
              </a:lnSpc>
              <a:spcBef>
                <a:spcPct val="35000"/>
              </a:spcBef>
              <a:buFontTx/>
              <a:buAutoNum type="arabicPeriod" startAt="8"/>
            </a:pPr>
            <a:r>
              <a:rPr lang="en-US" altLang="en-US" dirty="0"/>
              <a:t>A 20-year-old man was kicked numerous times in the abdomen during an assault. His abdomen is rigid and tender, his heart rate is 120 beats/min, and his respirations are 30 breaths/min. You should treat this patient for:</a:t>
            </a:r>
          </a:p>
          <a:p>
            <a:pPr marL="1016000" lvl="1" indent="-444500">
              <a:lnSpc>
                <a:spcPct val="90000"/>
              </a:lnSpc>
              <a:spcBef>
                <a:spcPct val="35000"/>
              </a:spcBef>
              <a:buFontTx/>
              <a:buAutoNum type="alphaUcPeriod"/>
            </a:pPr>
            <a:r>
              <a:rPr lang="en-US" altLang="en-US" dirty="0"/>
              <a:t>a lacerated liver. </a:t>
            </a:r>
          </a:p>
          <a:p>
            <a:pPr marL="1016000" lvl="1" indent="-444500">
              <a:lnSpc>
                <a:spcPct val="90000"/>
              </a:lnSpc>
              <a:spcBef>
                <a:spcPct val="35000"/>
              </a:spcBef>
              <a:buFontTx/>
              <a:buAutoNum type="alphaUcPeriod"/>
            </a:pPr>
            <a:r>
              <a:rPr lang="en-US" altLang="en-US" dirty="0"/>
              <a:t>a ruptured spleen.</a:t>
            </a:r>
          </a:p>
          <a:p>
            <a:pPr marL="1016000" lvl="1" indent="-444500">
              <a:lnSpc>
                <a:spcPct val="90000"/>
              </a:lnSpc>
              <a:spcBef>
                <a:spcPct val="35000"/>
              </a:spcBef>
              <a:buFontTx/>
              <a:buAutoNum type="alphaUcPeriod"/>
            </a:pPr>
            <a:r>
              <a:rPr lang="en-US" altLang="en-US" dirty="0"/>
              <a:t>respiratory failure. </a:t>
            </a:r>
          </a:p>
          <a:p>
            <a:pPr marL="1016000" lvl="1" indent="-444500">
              <a:lnSpc>
                <a:spcPct val="90000"/>
              </a:lnSpc>
              <a:spcBef>
                <a:spcPct val="35000"/>
              </a:spcBef>
              <a:buFontTx/>
              <a:buAutoNum type="alphaUcPeriod"/>
            </a:pPr>
            <a:r>
              <a:rPr lang="en-US" altLang="en-US" dirty="0"/>
              <a:t>hypovolemic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8482" name="Rectangle 1026"/>
          <p:cNvSpPr>
            <a:spLocks noGrp="1" noChangeArrowheads="1"/>
          </p:cNvSpPr>
          <p:nvPr>
            <p:ph type="title"/>
          </p:nvPr>
        </p:nvSpPr>
        <p:spPr/>
        <p:txBody>
          <a:bodyPr/>
          <a:lstStyle/>
          <a:p>
            <a:pPr>
              <a:lnSpc>
                <a:spcPct val="85000"/>
              </a:lnSpc>
              <a:defRPr/>
            </a:pPr>
            <a:r>
              <a:rPr lang="en-US" dirty="0">
                <a:cs typeface="+mj-cs"/>
              </a:rPr>
              <a:t>Review</a:t>
            </a:r>
          </a:p>
        </p:txBody>
      </p:sp>
      <p:sp>
        <p:nvSpPr>
          <p:cNvPr id="109571" name="Rectangle 1027"/>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The patient may have a liver laceration or ruptured spleen—both of which can cause internal blood loss. However, it is far more important to recognize that the patient is in hypovolemic shock and to treat him accordingly.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110595" name="Rectangle 1027"/>
          <p:cNvSpPr>
            <a:spLocks noGrp="1" noChangeArrowheads="1"/>
          </p:cNvSpPr>
          <p:nvPr>
            <p:ph type="body" idx="1"/>
          </p:nvPr>
        </p:nvSpPr>
        <p:spPr/>
        <p:txBody>
          <a:bodyPr rIns="228600"/>
          <a:lstStyle/>
          <a:p>
            <a:pPr marL="457200" indent="-457200">
              <a:lnSpc>
                <a:spcPct val="95000"/>
              </a:lnSpc>
              <a:spcBef>
                <a:spcPct val="35000"/>
              </a:spcBef>
              <a:buFontTx/>
              <a:buAutoNum type="arabicPeriod" startAt="8"/>
            </a:pPr>
            <a:r>
              <a:rPr lang="en-US" altLang="en-US" dirty="0"/>
              <a:t>A 20-year-old man was kicked numerous times in the abdomen during an assault. His abdomen is rigid and tender, his heart rate is 120 beats/min, and his respirations are 30 breaths/min. You should treat this patient for:</a:t>
            </a:r>
          </a:p>
          <a:p>
            <a:pPr marL="1016000" lvl="1" indent="-444500">
              <a:lnSpc>
                <a:spcPct val="90000"/>
              </a:lnSpc>
              <a:buFontTx/>
              <a:buAutoNum type="alphaUcPeriod"/>
            </a:pPr>
            <a:r>
              <a:rPr lang="en-US" altLang="en-US" dirty="0"/>
              <a:t>a lacerated liver. </a:t>
            </a:r>
            <a:br>
              <a:rPr lang="en-US" altLang="en-US" dirty="0"/>
            </a:br>
            <a:r>
              <a:rPr lang="en-US" altLang="en-US" b="1" dirty="0"/>
              <a:t>Rationale: </a:t>
            </a:r>
            <a:r>
              <a:rPr lang="en-US" altLang="en-US" dirty="0">
                <a:solidFill>
                  <a:srgbClr val="F37021"/>
                </a:solidFill>
              </a:rPr>
              <a:t>You cannot treat a lacerated liver in the field. You can treat the symptoms of hypovolemic shock associated with the injury.</a:t>
            </a:r>
          </a:p>
          <a:p>
            <a:pPr marL="1016000" lvl="1" indent="-444500">
              <a:lnSpc>
                <a:spcPct val="90000"/>
              </a:lnSpc>
              <a:buFontTx/>
              <a:buAutoNum type="alphaUcPeriod"/>
            </a:pPr>
            <a:r>
              <a:rPr lang="en-US" altLang="en-US" dirty="0"/>
              <a:t>a ruptured spleen.</a:t>
            </a:r>
            <a:br>
              <a:rPr lang="en-US" altLang="en-US" dirty="0"/>
            </a:br>
            <a:r>
              <a:rPr lang="en-US" altLang="en-US" b="1" dirty="0"/>
              <a:t>Rationale: </a:t>
            </a:r>
            <a:r>
              <a:rPr lang="en-US" altLang="en-US" dirty="0">
                <a:solidFill>
                  <a:srgbClr val="F37021"/>
                </a:solidFill>
              </a:rPr>
              <a:t>You cannot treat a ruptured spleen in the field. You can treat the symptoms of hypovolemic shock associated with the injury</a:t>
            </a:r>
            <a:r>
              <a:rPr lang="en-US" altLang="en-US" dirty="0">
                <a:solidFill>
                  <a:srgbClr val="FF6600"/>
                </a:solidFill>
              </a:rPr>
              <a:t>.</a:t>
            </a:r>
          </a:p>
          <a:p>
            <a:pPr marL="1016000" lvl="1" indent="-444500">
              <a:spcBef>
                <a:spcPct val="35000"/>
              </a:spcBef>
              <a:buFontTx/>
              <a:buAutoNum type="alphaUcPeriod" startAt="3"/>
            </a:pPr>
            <a:r>
              <a:rPr lang="en-US" altLang="en-US" dirty="0"/>
              <a:t>respiratory failure. </a:t>
            </a:r>
            <a:br>
              <a:rPr lang="en-US" altLang="en-US" dirty="0"/>
            </a:br>
            <a:r>
              <a:rPr lang="en-US" altLang="en-US" b="1" dirty="0"/>
              <a:t>Rationale: </a:t>
            </a:r>
            <a:r>
              <a:rPr lang="en-US" altLang="en-US" dirty="0">
                <a:solidFill>
                  <a:srgbClr val="F37021"/>
                </a:solidFill>
              </a:rPr>
              <a:t>If you treat the hypovolemic shock, then you will treat the respiratory compromise as well.</a:t>
            </a:r>
          </a:p>
          <a:p>
            <a:pPr marL="1016000" lvl="1" indent="-444500">
              <a:spcBef>
                <a:spcPct val="35000"/>
              </a:spcBef>
              <a:buFontTx/>
              <a:buAutoNum type="alphaUcPeriod" startAt="3"/>
            </a:pPr>
            <a:r>
              <a:rPr lang="en-US" altLang="en-US" dirty="0"/>
              <a:t>hypovolemic shock.</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2643" name="Rectangle 3"/>
          <p:cNvSpPr>
            <a:spLocks noGrp="1" noChangeArrowheads="1"/>
          </p:cNvSpPr>
          <p:nvPr>
            <p:ph type="body" idx="1"/>
          </p:nvPr>
        </p:nvSpPr>
        <p:spPr/>
        <p:txBody>
          <a:bodyPr rIns="228600"/>
          <a:lstStyle/>
          <a:p>
            <a:pPr marL="457200" indent="-457200">
              <a:lnSpc>
                <a:spcPct val="90000"/>
              </a:lnSpc>
              <a:spcBef>
                <a:spcPct val="35000"/>
              </a:spcBef>
              <a:buFontTx/>
              <a:buAutoNum type="arabicPeriod" startAt="9"/>
            </a:pPr>
            <a:r>
              <a:rPr lang="en-US" altLang="en-US" dirty="0"/>
              <a:t>A 33-year-old woman presents with a generalized rash, facial swelling, and hypotension approximately 10 minutes after being stung by a hornet. Her BP is 70/50 mm Hg and her heart rate is 120 beats/min. In addition to high-flow oxygen, this patient is in MOST immediate need of:</a:t>
            </a:r>
          </a:p>
          <a:p>
            <a:pPr marL="1016000" lvl="1" indent="-444500">
              <a:lnSpc>
                <a:spcPct val="90000"/>
              </a:lnSpc>
              <a:spcBef>
                <a:spcPct val="20000"/>
              </a:spcBef>
              <a:buFontTx/>
              <a:buAutoNum type="alphaUcPeriod"/>
            </a:pPr>
            <a:r>
              <a:rPr lang="en-US" altLang="en-US" dirty="0"/>
              <a:t>epinephrine. </a:t>
            </a:r>
          </a:p>
          <a:p>
            <a:pPr marL="1016000" lvl="1" indent="-444500">
              <a:lnSpc>
                <a:spcPct val="90000"/>
              </a:lnSpc>
              <a:spcBef>
                <a:spcPct val="20000"/>
              </a:spcBef>
              <a:buFontTx/>
              <a:buAutoNum type="alphaUcPeriod"/>
            </a:pPr>
            <a:r>
              <a:rPr lang="en-US" altLang="en-US" dirty="0"/>
              <a:t>rapid transport.</a:t>
            </a:r>
          </a:p>
          <a:p>
            <a:pPr marL="1016000" lvl="1" indent="-444500">
              <a:lnSpc>
                <a:spcPct val="90000"/>
              </a:lnSpc>
              <a:spcBef>
                <a:spcPct val="20000"/>
              </a:spcBef>
              <a:buFontTx/>
              <a:buAutoNum type="alphaUcPeriod"/>
            </a:pPr>
            <a:r>
              <a:rPr lang="en-US" altLang="en-US" dirty="0"/>
              <a:t>an antihistamine. </a:t>
            </a:r>
          </a:p>
          <a:p>
            <a:pPr marL="1016000" lvl="1" indent="-444500">
              <a:lnSpc>
                <a:spcPct val="90000"/>
              </a:lnSpc>
              <a:spcBef>
                <a:spcPct val="20000"/>
              </a:spcBef>
              <a:buFontTx/>
              <a:buAutoNum type="alphaUcPeriod"/>
            </a:pPr>
            <a:r>
              <a:rPr lang="en-US" altLang="en-US" dirty="0"/>
              <a:t>IV fluids.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3667"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This patient is in anaphylactic shock—a life-threatening </a:t>
            </a:r>
            <a:r>
              <a:rPr lang="en-US" altLang="en-US" dirty="0" err="1"/>
              <a:t>overexaggeration</a:t>
            </a:r>
            <a:r>
              <a:rPr lang="en-US" altLang="en-US" dirty="0"/>
              <a:t> of the immune system that results in bronchoconstriction and hypotension. After ensuring adequate oxygenation and ventilation, the MOST important treatment for the patient is epinephrine, which dilates the bronchioles and constricts the vasculature, thus improving breathing and blood pressure, respectively.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(5 of 12)</a:t>
            </a:r>
          </a:p>
        </p:txBody>
      </p:sp>
      <p:pic>
        <p:nvPicPr>
          <p:cNvPr id="1026" name="Picture 2" descr="The superior vena cava, carrying oxygen-poor blood from head and upper body, is a large trunk-like vein located toward the right side of the heart. The right pulmonary artery, carrying blood to right lung, and left pulmonary artery, carrying blood to left lung, begin at the base of the heart's ventricles on either side. The right atrium is located in the right corner of the heart. The inferior vena cava, carrying oxygen-poor blood from lower body, is a large vein that shows below the right atrium. The right ventricle is located in the lower right portion of the heart below the right atrium. The right pulmonary veins carry oxygen-rich blood from the right lung. The left pulmonary veins carry oxygen-rich blood from the left lung. Carbon dioxide from the cells is carried through the venules to the superior vena cava and inferior vena cava and the right atrium, then the left atrium from where it is pumped to the lungs through the pulmonary arteries. The oxygenated blood is taken from the lungs to the left atrium through the pulmonary veins. Then from the left ventricle, it is pumped through the aorta, artery, arterioles to the tissue cells in the upper and lower body. The tricuspid valve is between the right atrium and the right ventricle. The bicuspid valve is between the left atrium and ventricle. Pulmonary semilunar valve lies in the pulmonary trunk, papillary muscles are found in the left and right ventricle and are connected to the tricuspid and bicuspid valves.&#10;" title="A diagram of the components and process of systemic circ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244" y="1177147"/>
            <a:ext cx="5751512" cy="44131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4425" y="5641669"/>
            <a:ext cx="9963149" cy="923330"/>
          </a:xfrm>
          <a:prstGeom prst="rect">
            <a:avLst/>
          </a:prstGeom>
        </p:spPr>
        <p:txBody>
          <a:bodyPr wrap="square">
            <a:spAutoFit/>
          </a:bodyPr>
          <a:lstStyle/>
          <a:p>
            <a:r>
              <a:rPr lang="en-US" b="1" dirty="0"/>
              <a:t>FIGURE 13-1 </a:t>
            </a:r>
            <a:r>
              <a:rPr lang="en-US" dirty="0"/>
              <a:t>The cardiovascular system consists of three parts: the pump (heart), the container (vessels), and the contents (blood). The blood carries oxygen and nutrients through the vessels to the capillary beds, where they diffuse into the tissue; in exchange, waste products diffuse into the bloodstream.</a:t>
            </a:r>
          </a:p>
        </p:txBody>
      </p:sp>
      <p:sp>
        <p:nvSpPr>
          <p:cNvPr id="3" name="Rectangle 2"/>
          <p:cNvSpPr/>
          <p:nvPr/>
        </p:nvSpPr>
        <p:spPr>
          <a:xfrm>
            <a:off x="1114425" y="649074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114691"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A 33-year-old woman presents with a generalized rash, facial swelling, and hypotension approximately 10 minutes after being stung by a hornet. Her BP is 70/50 mm Hg and her heart rate is 120 beats/min. In addition to high-flow oxygen, this patient is in MOST immediate need of:</a:t>
            </a:r>
          </a:p>
          <a:p>
            <a:pPr marL="1016000" lvl="1" indent="-444500">
              <a:spcBef>
                <a:spcPct val="35000"/>
              </a:spcBef>
              <a:buFontTx/>
              <a:buAutoNum type="alphaUcPeriod"/>
            </a:pPr>
            <a:r>
              <a:rPr lang="en-US" altLang="en-US" dirty="0"/>
              <a:t>epinephrine.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rapid transport.</a:t>
            </a:r>
            <a:br>
              <a:rPr lang="en-US" altLang="en-US" dirty="0"/>
            </a:br>
            <a:r>
              <a:rPr lang="en-US" altLang="en-US" b="1" dirty="0"/>
              <a:t>Rationale: </a:t>
            </a:r>
            <a:r>
              <a:rPr lang="en-US" altLang="en-US" dirty="0">
                <a:solidFill>
                  <a:srgbClr val="F37021"/>
                </a:solidFill>
              </a:rPr>
              <a:t>Rapid transport follows high-flow oxygen and epinephrine administration.</a:t>
            </a:r>
          </a:p>
          <a:p>
            <a:pPr marL="1016000" lvl="1" indent="-444500">
              <a:spcBef>
                <a:spcPct val="35000"/>
              </a:spcBef>
              <a:buFontTx/>
              <a:buAutoNum type="alphaUcPeriod" startAt="3"/>
            </a:pPr>
            <a:r>
              <a:rPr lang="en-US" altLang="en-US" dirty="0"/>
              <a:t>an antihistamine. </a:t>
            </a:r>
            <a:br>
              <a:rPr lang="en-US" altLang="en-US" dirty="0"/>
            </a:br>
            <a:r>
              <a:rPr lang="en-US" altLang="en-US" b="1" dirty="0"/>
              <a:t>Rationale: </a:t>
            </a:r>
            <a:r>
              <a:rPr lang="en-US" altLang="en-US" dirty="0">
                <a:solidFill>
                  <a:srgbClr val="F37021"/>
                </a:solidFill>
              </a:rPr>
              <a:t>This is an ALS treatment.</a:t>
            </a:r>
          </a:p>
          <a:p>
            <a:pPr marL="1016000" lvl="1" indent="-444500">
              <a:spcBef>
                <a:spcPct val="35000"/>
              </a:spcBef>
              <a:buFontTx/>
              <a:buAutoNum type="alphaUcPeriod" startAt="3"/>
            </a:pPr>
            <a:r>
              <a:rPr lang="en-US" altLang="en-US" dirty="0"/>
              <a:t>IV fluids. </a:t>
            </a:r>
            <a:br>
              <a:rPr lang="en-US" altLang="en-US" dirty="0"/>
            </a:br>
            <a:r>
              <a:rPr lang="en-US" altLang="en-US" b="1" dirty="0"/>
              <a:t>Rationale: </a:t>
            </a:r>
            <a:r>
              <a:rPr lang="en-US" altLang="en-US" dirty="0">
                <a:solidFill>
                  <a:srgbClr val="F37021"/>
                </a:solidFill>
              </a:rPr>
              <a:t>This is an ALS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6739"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a:t>All of the following are potential causes of impaired tissue perfusion, EXCEPT:</a:t>
            </a:r>
          </a:p>
          <a:p>
            <a:pPr marL="1254125" lvl="1" indent="-457200">
              <a:spcBef>
                <a:spcPct val="35000"/>
              </a:spcBef>
              <a:buFontTx/>
              <a:buAutoNum type="alphaUcPeriod"/>
            </a:pPr>
            <a:r>
              <a:rPr lang="en-US" altLang="en-US"/>
              <a:t>increased number of red blood cells.</a:t>
            </a:r>
          </a:p>
          <a:p>
            <a:pPr marL="1254125" lvl="1" indent="-457200">
              <a:spcBef>
                <a:spcPct val="35000"/>
              </a:spcBef>
              <a:buFontTx/>
              <a:buAutoNum type="alphaUcPeriod"/>
            </a:pPr>
            <a:r>
              <a:rPr lang="en-US" altLang="en-US"/>
              <a:t>pump failure.</a:t>
            </a:r>
          </a:p>
          <a:p>
            <a:pPr marL="1254125" lvl="1" indent="-457200">
              <a:spcBef>
                <a:spcPct val="35000"/>
              </a:spcBef>
              <a:buFontTx/>
              <a:buAutoNum type="alphaUcPeriod"/>
            </a:pPr>
            <a:r>
              <a:rPr lang="en-US" altLang="en-US"/>
              <a:t>low fluid volume.</a:t>
            </a:r>
          </a:p>
          <a:p>
            <a:pPr marL="1254125" lvl="1" indent="-457200">
              <a:spcBef>
                <a:spcPct val="35000"/>
              </a:spcBef>
              <a:buFontTx/>
              <a:buAutoNum type="alphaUcPeriod"/>
            </a:pPr>
            <a:r>
              <a:rPr lang="en-US" altLang="en-US"/>
              <a:t>poor vessel function.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7763" name="Rectangle 3"/>
          <p:cNvSpPr>
            <a:spLocks noGrp="1" noChangeArrowheads="1"/>
          </p:cNvSpPr>
          <p:nvPr>
            <p:ph type="body" idx="1"/>
          </p:nvPr>
        </p:nvSpPr>
        <p:spPr/>
        <p:txBody>
          <a:bodyPr rIns="228600"/>
          <a:lstStyle/>
          <a:p>
            <a:pPr marL="0" indent="0">
              <a:lnSpc>
                <a:spcPct val="90000"/>
              </a:lnSpc>
              <a:buFontTx/>
              <a:buNone/>
            </a:pPr>
            <a:r>
              <a:rPr lang="en-US" altLang="en-US" b="1"/>
              <a:t>Answer: </a:t>
            </a:r>
            <a:r>
              <a:rPr lang="en-US" altLang="en-US">
                <a:solidFill>
                  <a:srgbClr val="F37021"/>
                </a:solidFill>
              </a:rPr>
              <a:t>A</a:t>
            </a:r>
          </a:p>
          <a:p>
            <a:pPr marL="0" indent="0">
              <a:spcBef>
                <a:spcPct val="35000"/>
              </a:spcBef>
              <a:buFontTx/>
              <a:buNone/>
            </a:pPr>
            <a:r>
              <a:rPr lang="en-US" altLang="en-US" b="1"/>
              <a:t>Rationale</a:t>
            </a:r>
            <a:r>
              <a:rPr lang="en-US" altLang="en-US"/>
              <a:t>: An increased number of red blood cells would allow adequate oxygen and nutrients to be delivered to the cells.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8787" name="Rectangle 3"/>
          <p:cNvSpPr>
            <a:spLocks noGrp="1" noChangeArrowheads="1"/>
          </p:cNvSpPr>
          <p:nvPr>
            <p:ph type="body" idx="1"/>
          </p:nvPr>
        </p:nvSpPr>
        <p:spPr/>
        <p:txBody>
          <a:bodyPr rIns="228600"/>
          <a:lstStyle/>
          <a:p>
            <a:pPr marL="682625" indent="-682625">
              <a:spcBef>
                <a:spcPct val="35000"/>
              </a:spcBef>
              <a:buFontTx/>
              <a:buAutoNum type="arabicPeriod" startAt="10"/>
              <a:defRPr/>
            </a:pPr>
            <a:r>
              <a:rPr lang="en-US" altLang="en-US" dirty="0">
                <a:cs typeface="+mn-cs"/>
              </a:rPr>
              <a:t>All of the following are potential causes of impaired tissue perfusion, EXCEPT:</a:t>
            </a:r>
          </a:p>
          <a:p>
            <a:pPr marL="1139825" lvl="1" indent="-458788">
              <a:spcBef>
                <a:spcPct val="30000"/>
              </a:spcBef>
              <a:buFontTx/>
              <a:buAutoNum type="alphaUcPeriod"/>
              <a:defRPr/>
            </a:pPr>
            <a:r>
              <a:rPr lang="en-US" altLang="en-US" dirty="0"/>
              <a:t>increased number of red blood cells.</a:t>
            </a:r>
            <a:br>
              <a:rPr lang="en-US" altLang="en-US" dirty="0"/>
            </a:br>
            <a:r>
              <a:rPr lang="en-US" altLang="en-US" b="1" dirty="0"/>
              <a:t>Rationale: </a:t>
            </a:r>
            <a:r>
              <a:rPr lang="en-US" altLang="en-US" dirty="0">
                <a:solidFill>
                  <a:srgbClr val="F37021"/>
                </a:solidFill>
              </a:rPr>
              <a:t>Correct answer</a:t>
            </a:r>
          </a:p>
          <a:p>
            <a:pPr marL="1139825" lvl="1" indent="-458788">
              <a:spcBef>
                <a:spcPct val="30000"/>
              </a:spcBef>
              <a:buFontTx/>
              <a:buAutoNum type="alphaUcPeriod"/>
              <a:defRPr/>
            </a:pPr>
            <a:r>
              <a:rPr lang="en-US" altLang="en-US" dirty="0"/>
              <a:t>pump failure.</a:t>
            </a:r>
            <a:br>
              <a:rPr lang="en-US" altLang="en-US" b="1" dirty="0"/>
            </a:br>
            <a:r>
              <a:rPr lang="en-US" altLang="en-US" b="1" dirty="0"/>
              <a:t>Rationale: </a:t>
            </a:r>
            <a:r>
              <a:rPr lang="en-US" altLang="en-US" dirty="0">
                <a:solidFill>
                  <a:srgbClr val="F37021"/>
                </a:solidFill>
              </a:rPr>
              <a:t>Pump failure is a cause of impaired tissue perfusion.</a:t>
            </a:r>
          </a:p>
          <a:p>
            <a:pPr marL="1143000" lvl="1" indent="-457200">
              <a:spcBef>
                <a:spcPct val="30000"/>
              </a:spcBef>
              <a:buFont typeface="+mj-lt"/>
              <a:buAutoNum type="alphaUcPeriod"/>
              <a:defRPr/>
            </a:pPr>
            <a:r>
              <a:rPr lang="en-US" altLang="en-US" dirty="0"/>
              <a:t>low fluid volume.</a:t>
            </a:r>
            <a:endParaRPr lang="en-US" altLang="en-US" b="1" dirty="0"/>
          </a:p>
          <a:p>
            <a:pPr marL="1143000" lvl="1" indent="-457200">
              <a:spcBef>
                <a:spcPct val="30000"/>
              </a:spcBef>
              <a:buFontTx/>
              <a:buNone/>
              <a:defRPr/>
            </a:pPr>
            <a:r>
              <a:rPr lang="en-US" altLang="en-US" b="1" dirty="0"/>
              <a:t>	Rationale: </a:t>
            </a:r>
            <a:r>
              <a:rPr lang="en-US" altLang="en-US" dirty="0">
                <a:solidFill>
                  <a:srgbClr val="F37021"/>
                </a:solidFill>
              </a:rPr>
              <a:t>Poor</a:t>
            </a:r>
            <a:r>
              <a:rPr lang="en-US" altLang="en-US" dirty="0"/>
              <a:t> </a:t>
            </a:r>
            <a:r>
              <a:rPr lang="en-US" altLang="en-US" dirty="0">
                <a:solidFill>
                  <a:srgbClr val="F37021"/>
                </a:solidFill>
              </a:rPr>
              <a:t>vessel function is a cause of impaired tissue perfusion. </a:t>
            </a:r>
          </a:p>
          <a:p>
            <a:pPr marL="1143000" lvl="1" indent="-457200">
              <a:spcBef>
                <a:spcPct val="30000"/>
              </a:spcBef>
              <a:buFont typeface="+mj-lt"/>
              <a:buAutoNum type="alphaUcPeriod" startAt="4"/>
              <a:defRPr/>
            </a:pPr>
            <a:r>
              <a:rPr lang="en-US" altLang="en-US" dirty="0"/>
              <a:t>poor vessel function.</a:t>
            </a:r>
            <a:endParaRPr lang="en-US" altLang="en-US" dirty="0">
              <a:solidFill>
                <a:srgbClr val="F37021"/>
              </a:solidFill>
            </a:endParaRPr>
          </a:p>
          <a:p>
            <a:pPr marL="1143000" lvl="1" indent="-457200">
              <a:spcBef>
                <a:spcPct val="30000"/>
              </a:spcBef>
              <a:buFontTx/>
              <a:buNone/>
              <a:defRPr/>
            </a:pPr>
            <a:r>
              <a:rPr lang="en-US" altLang="en-US" b="1" dirty="0"/>
              <a:t>	Rationale: </a:t>
            </a:r>
            <a:r>
              <a:rPr lang="en-US" altLang="en-US" dirty="0">
                <a:solidFill>
                  <a:srgbClr val="F37021"/>
                </a:solidFill>
              </a:rPr>
              <a:t>Poor</a:t>
            </a:r>
            <a:r>
              <a:rPr lang="en-US" altLang="en-US" dirty="0"/>
              <a:t> </a:t>
            </a:r>
            <a:r>
              <a:rPr lang="en-US" altLang="en-US" dirty="0">
                <a:solidFill>
                  <a:srgbClr val="F37021"/>
                </a:solidFill>
              </a:rPr>
              <a:t>vessel function is a cause of impaired tissue perfusion.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TICKYSTYLE" val="Credit line"/>
</p:tagLst>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TotalTime>
  <Words>8554</Words>
  <Application>Microsoft Macintosh PowerPoint</Application>
  <PresentationFormat>Widescreen</PresentationFormat>
  <Paragraphs>897</Paragraphs>
  <Slides>93</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Times New Roman</vt:lpstr>
      <vt:lpstr>Wingdings</vt:lpstr>
      <vt:lpstr>Educational subjects 16x9</vt:lpstr>
      <vt:lpstr>Shock</vt:lpstr>
      <vt:lpstr>National EMS Education Standard Competencies (1 of 2)</vt:lpstr>
      <vt:lpstr>National EMS Education Standard Competencies (2 of 2)</vt:lpstr>
      <vt:lpstr>Introduction</vt:lpstr>
      <vt:lpstr>Pathophysiology (1 of 12)</vt:lpstr>
      <vt:lpstr>Pathophysiology (2 of 12)</vt:lpstr>
      <vt:lpstr>Pathophysiology (3 of 12)</vt:lpstr>
      <vt:lpstr>Pathophysiology (4 of 12)</vt:lpstr>
      <vt:lpstr>Pathophysiology (5 of 12)</vt:lpstr>
      <vt:lpstr>Pathophysiology (6 of 12)</vt:lpstr>
      <vt:lpstr>Pathophysiology (7 of 12)</vt:lpstr>
      <vt:lpstr>Pathophysiology (8 of 12)</vt:lpstr>
      <vt:lpstr>Pathophysiology (9 of 12)</vt:lpstr>
      <vt:lpstr>Pathophysiology (10 of 12)</vt:lpstr>
      <vt:lpstr>Pathophysiology (11 of 12)</vt:lpstr>
      <vt:lpstr>Pathophysiology (12 of 12)</vt:lpstr>
      <vt:lpstr>Causes of Shock (1 of 3)</vt:lpstr>
      <vt:lpstr>Causes of Shock (2 of 3)</vt:lpstr>
      <vt:lpstr>Causes of Shock (3 of 3)</vt:lpstr>
      <vt:lpstr>Cardiogenic Shock (1 of 2)</vt:lpstr>
      <vt:lpstr>Cardiogenic Shock (2 of 2)</vt:lpstr>
      <vt:lpstr>Obstructive Shock (1 of 4)</vt:lpstr>
      <vt:lpstr>Obstructive Shock (2 of 4)</vt:lpstr>
      <vt:lpstr>Obstructive Shock (3 of 4)</vt:lpstr>
      <vt:lpstr>Obstructive Shock (4 of 4)</vt:lpstr>
      <vt:lpstr>Distributive Shock (1 of 8)</vt:lpstr>
      <vt:lpstr>Distributive Shock (2 of 8)</vt:lpstr>
      <vt:lpstr>Distributive Shock (3 of 8)</vt:lpstr>
      <vt:lpstr>Distributive Shock (4 of 8)</vt:lpstr>
      <vt:lpstr>Distributive Shock (5 of 8)</vt:lpstr>
      <vt:lpstr>Distributive Shock (6 of 8)</vt:lpstr>
      <vt:lpstr>Distributive Shock (7 of 8)</vt:lpstr>
      <vt:lpstr>Distributive Shock (8 of 8)</vt:lpstr>
      <vt:lpstr>Hypovolemic Shock </vt:lpstr>
      <vt:lpstr>The Progression of Shock (1 of 4)</vt:lpstr>
      <vt:lpstr>The Progression of Shock (2 of 4)</vt:lpstr>
      <vt:lpstr>The Progression of Shock (3 of 4)</vt:lpstr>
      <vt:lpstr>The Progression of Shock (4 of 4)</vt:lpstr>
      <vt:lpstr>Scene Size-up </vt:lpstr>
      <vt:lpstr>Primary Assessment (1 of 5)</vt:lpstr>
      <vt:lpstr>Primary Assessment (2 of 5)</vt:lpstr>
      <vt:lpstr>Primary Assessment (3 of 5)</vt:lpstr>
      <vt:lpstr>Primary Assessment (4 of 5)</vt:lpstr>
      <vt:lpstr>Primary Assessment (5 of 5)</vt:lpstr>
      <vt:lpstr>History Taking</vt:lpstr>
      <vt:lpstr>Secondary Assessment</vt:lpstr>
      <vt:lpstr>Reassessment (1 of 2)</vt:lpstr>
      <vt:lpstr>Reassessment (2 of 2)</vt:lpstr>
      <vt:lpstr>Emergency Medical Care for Shock (1 of 3)</vt:lpstr>
      <vt:lpstr>Emergency Medical Care for Shock (2 of 3)</vt:lpstr>
      <vt:lpstr>Emergency Medical Care for Shock (3 of 3)</vt:lpstr>
      <vt:lpstr>Treating Cardiogenic Shock (1 of 3)</vt:lpstr>
      <vt:lpstr>Treating Cardiogenic Shock (2 of 3)</vt:lpstr>
      <vt:lpstr>Treating Cardiogenic Shock (3 of 3)</vt:lpstr>
      <vt:lpstr>Treating Obstructive Shock (1 of 2)</vt:lpstr>
      <vt:lpstr>Treating Obstructive Shock (2 of 2)</vt:lpstr>
      <vt:lpstr>Treating Septic Shock</vt:lpstr>
      <vt:lpstr>Treating Neurogenic Shock </vt:lpstr>
      <vt:lpstr>Treating Anaphylactic Shock</vt:lpstr>
      <vt:lpstr>Treating Psychogenic Shock (1 of 2)</vt:lpstr>
      <vt:lpstr>Treating Psychogenic Shock (2 of 2)</vt:lpstr>
      <vt:lpstr>Treating Hypovolemic Shock</vt:lpstr>
      <vt:lpstr>Treating Shock in Older Patients</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47</cp:revision>
  <dcterms:created xsi:type="dcterms:W3CDTF">2019-03-08T18:11:57Z</dcterms:created>
  <dcterms:modified xsi:type="dcterms:W3CDTF">2020-12-17T16:29:22Z</dcterms:modified>
</cp:coreProperties>
</file>